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bin" ContentType="application/vnd.openxmlformats-officedocument.presentationml.printerSettings"/>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64" r:id="rId2"/>
    <p:sldId id="256" r:id="rId3"/>
    <p:sldId id="257" r:id="rId4"/>
    <p:sldId id="258" r:id="rId5"/>
    <p:sldId id="265" r:id="rId6"/>
    <p:sldId id="259" r:id="rId7"/>
    <p:sldId id="275" r:id="rId8"/>
    <p:sldId id="266" r:id="rId9"/>
    <p:sldId id="276" r:id="rId10"/>
    <p:sldId id="260" r:id="rId11"/>
    <p:sldId id="267" r:id="rId12"/>
    <p:sldId id="261" r:id="rId13"/>
    <p:sldId id="277" r:id="rId14"/>
    <p:sldId id="268" r:id="rId15"/>
    <p:sldId id="262" r:id="rId16"/>
    <p:sldId id="282" r:id="rId17"/>
    <p:sldId id="278" r:id="rId18"/>
    <p:sldId id="283" r:id="rId19"/>
    <p:sldId id="270" r:id="rId20"/>
    <p:sldId id="271" r:id="rId21"/>
    <p:sldId id="272" r:id="rId22"/>
    <p:sldId id="279" r:id="rId23"/>
    <p:sldId id="273" r:id="rId24"/>
    <p:sldId id="280" r:id="rId25"/>
    <p:sldId id="263" r:id="rId26"/>
    <p:sldId id="281" r:id="rId27"/>
    <p:sldId id="269" r:id="rId28"/>
    <p:sldId id="274"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2" d="100"/>
          <a:sy n="122" d="100"/>
        </p:scale>
        <p:origin x="-195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1" Type="http://schemas.openxmlformats.org/officeDocument/2006/relationships/presProps" Target="presProps.xml"/><Relationship Id="rId34" Type="http://schemas.openxmlformats.org/officeDocument/2006/relationships/tableStyles" Target="tableStyles.xml"/><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32"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slide" Target="slides/slide26.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slide" Target="slides/slide27.xml"/><Relationship Id="rId26" Type="http://schemas.openxmlformats.org/officeDocument/2006/relationships/slide" Target="slides/slide25.xml"/><Relationship Id="rId30" Type="http://schemas.openxmlformats.org/officeDocument/2006/relationships/printerSettings" Target="printerSettings/printerSettings1.bin"/><Relationship Id="rId11" Type="http://schemas.openxmlformats.org/officeDocument/2006/relationships/slide" Target="slides/slide10.xml"/><Relationship Id="rId29" Type="http://schemas.openxmlformats.org/officeDocument/2006/relationships/slide" Target="slides/slide28.xml"/><Relationship Id="rId6" Type="http://schemas.openxmlformats.org/officeDocument/2006/relationships/slide" Target="slides/slide5.xml"/><Relationship Id="rId16" Type="http://schemas.openxmlformats.org/officeDocument/2006/relationships/slide" Target="slides/slide15.xml"/><Relationship Id="rId3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n-US"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D8BCAC8C-E792-764C-A63C-231CFF214902}" type="datetimeFigureOut">
              <a:rPr lang="en-US" smtClean="0"/>
              <a:pPr/>
              <a:t>02/04/13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093C88AA-699C-C345-91D7-E69AFAE8CC9F}" type="slidenum">
              <a:rPr lang="en-US" smtClean="0"/>
              <a:pPr/>
              <a:t>‹Nr.›</a:t>
            </a:fld>
            <a:endParaRPr lang="en-US"/>
          </a:p>
        </p:txBody>
      </p:sp>
    </p:spTree>
    <p:extLst>
      <p:ext uri="{BB962C8B-B14F-4D97-AF65-F5344CB8AC3E}">
        <p14:creationId xmlns:p14="http://schemas.microsoft.com/office/powerpoint/2010/main" val="1703639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
          </a:p>
        </p:txBody>
      </p:sp>
      <p:sp>
        <p:nvSpPr>
          <p:cNvPr id="4" name="Marcador de fecha 3"/>
          <p:cNvSpPr>
            <a:spLocks noGrp="1"/>
          </p:cNvSpPr>
          <p:nvPr>
            <p:ph type="dt" sz="half" idx="10"/>
          </p:nvPr>
        </p:nvSpPr>
        <p:spPr/>
        <p:txBody>
          <a:bodyPr/>
          <a:lstStyle/>
          <a:p>
            <a:fld id="{D8BCAC8C-E792-764C-A63C-231CFF214902}" type="datetimeFigureOut">
              <a:rPr lang="en-US" smtClean="0"/>
              <a:pPr/>
              <a:t>02/04/13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093C88AA-699C-C345-91D7-E69AFAE8CC9F}" type="slidenum">
              <a:rPr lang="en-US" smtClean="0"/>
              <a:pPr/>
              <a:t>‹Nr.›</a:t>
            </a:fld>
            <a:endParaRPr lang="en-US"/>
          </a:p>
        </p:txBody>
      </p:sp>
    </p:spTree>
    <p:extLst>
      <p:ext uri="{BB962C8B-B14F-4D97-AF65-F5344CB8AC3E}">
        <p14:creationId xmlns:p14="http://schemas.microsoft.com/office/powerpoint/2010/main" val="1249458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n-US"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
          </a:p>
        </p:txBody>
      </p:sp>
      <p:sp>
        <p:nvSpPr>
          <p:cNvPr id="4" name="Marcador de fecha 3"/>
          <p:cNvSpPr>
            <a:spLocks noGrp="1"/>
          </p:cNvSpPr>
          <p:nvPr>
            <p:ph type="dt" sz="half" idx="10"/>
          </p:nvPr>
        </p:nvSpPr>
        <p:spPr/>
        <p:txBody>
          <a:bodyPr/>
          <a:lstStyle/>
          <a:p>
            <a:fld id="{D8BCAC8C-E792-764C-A63C-231CFF214902}" type="datetimeFigureOut">
              <a:rPr lang="en-US" smtClean="0"/>
              <a:pPr/>
              <a:t>02/04/13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093C88AA-699C-C345-91D7-E69AFAE8CC9F}" type="slidenum">
              <a:rPr lang="en-US" smtClean="0"/>
              <a:pPr/>
              <a:t>‹Nr.›</a:t>
            </a:fld>
            <a:endParaRPr lang="en-US"/>
          </a:p>
        </p:txBody>
      </p:sp>
    </p:spTree>
    <p:extLst>
      <p:ext uri="{BB962C8B-B14F-4D97-AF65-F5344CB8AC3E}">
        <p14:creationId xmlns:p14="http://schemas.microsoft.com/office/powerpoint/2010/main" val="1225860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ES"/>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
          </a:p>
        </p:txBody>
      </p:sp>
      <p:sp>
        <p:nvSpPr>
          <p:cNvPr id="4" name="Marcador de fecha 3"/>
          <p:cNvSpPr>
            <a:spLocks noGrp="1"/>
          </p:cNvSpPr>
          <p:nvPr>
            <p:ph type="dt" sz="half" idx="10"/>
          </p:nvPr>
        </p:nvSpPr>
        <p:spPr/>
        <p:txBody>
          <a:bodyPr/>
          <a:lstStyle/>
          <a:p>
            <a:fld id="{D8BCAC8C-E792-764C-A63C-231CFF214902}" type="datetimeFigureOut">
              <a:rPr lang="en-US" smtClean="0"/>
              <a:pPr/>
              <a:t>02/04/13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093C88AA-699C-C345-91D7-E69AFAE8CC9F}" type="slidenum">
              <a:rPr lang="en-US" smtClean="0"/>
              <a:pPr/>
              <a:t>‹Nr.›</a:t>
            </a:fld>
            <a:endParaRPr lang="en-US"/>
          </a:p>
        </p:txBody>
      </p:sp>
    </p:spTree>
    <p:extLst>
      <p:ext uri="{BB962C8B-B14F-4D97-AF65-F5344CB8AC3E}">
        <p14:creationId xmlns:p14="http://schemas.microsoft.com/office/powerpoint/2010/main" val="3424561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n-US"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D8BCAC8C-E792-764C-A63C-231CFF214902}" type="datetimeFigureOut">
              <a:rPr lang="en-US" smtClean="0"/>
              <a:pPr/>
              <a:t>02/04/13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093C88AA-699C-C345-91D7-E69AFAE8CC9F}" type="slidenum">
              <a:rPr lang="en-US" smtClean="0"/>
              <a:pPr/>
              <a:t>‹Nr.›</a:t>
            </a:fld>
            <a:endParaRPr lang="en-US"/>
          </a:p>
        </p:txBody>
      </p:sp>
    </p:spTree>
    <p:extLst>
      <p:ext uri="{BB962C8B-B14F-4D97-AF65-F5344CB8AC3E}">
        <p14:creationId xmlns:p14="http://schemas.microsoft.com/office/powerpoint/2010/main" val="2384527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
          </a:p>
        </p:txBody>
      </p:sp>
      <p:sp>
        <p:nvSpPr>
          <p:cNvPr id="5" name="Marcador de fecha 4"/>
          <p:cNvSpPr>
            <a:spLocks noGrp="1"/>
          </p:cNvSpPr>
          <p:nvPr>
            <p:ph type="dt" sz="half" idx="10"/>
          </p:nvPr>
        </p:nvSpPr>
        <p:spPr/>
        <p:txBody>
          <a:bodyPr/>
          <a:lstStyle/>
          <a:p>
            <a:fld id="{D8BCAC8C-E792-764C-A63C-231CFF214902}" type="datetimeFigureOut">
              <a:rPr lang="en-US" smtClean="0"/>
              <a:pPr/>
              <a:t>02/04/13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093C88AA-699C-C345-91D7-E69AFAE8CC9F}" type="slidenum">
              <a:rPr lang="en-US" smtClean="0"/>
              <a:pPr/>
              <a:t>‹Nr.›</a:t>
            </a:fld>
            <a:endParaRPr lang="en-US"/>
          </a:p>
        </p:txBody>
      </p:sp>
    </p:spTree>
    <p:extLst>
      <p:ext uri="{BB962C8B-B14F-4D97-AF65-F5344CB8AC3E}">
        <p14:creationId xmlns:p14="http://schemas.microsoft.com/office/powerpoint/2010/main" val="3905275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
          </a:p>
        </p:txBody>
      </p:sp>
      <p:sp>
        <p:nvSpPr>
          <p:cNvPr id="7" name="Marcador de fecha 6"/>
          <p:cNvSpPr>
            <a:spLocks noGrp="1"/>
          </p:cNvSpPr>
          <p:nvPr>
            <p:ph type="dt" sz="half" idx="10"/>
          </p:nvPr>
        </p:nvSpPr>
        <p:spPr/>
        <p:txBody>
          <a:bodyPr/>
          <a:lstStyle/>
          <a:p>
            <a:fld id="{D8BCAC8C-E792-764C-A63C-231CFF214902}" type="datetimeFigureOut">
              <a:rPr lang="en-US" smtClean="0"/>
              <a:pPr/>
              <a:t>02/04/13</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093C88AA-699C-C345-91D7-E69AFAE8CC9F}" type="slidenum">
              <a:rPr lang="en-US" smtClean="0"/>
              <a:pPr/>
              <a:t>‹Nr.›</a:t>
            </a:fld>
            <a:endParaRPr lang="en-US"/>
          </a:p>
        </p:txBody>
      </p:sp>
    </p:spTree>
    <p:extLst>
      <p:ext uri="{BB962C8B-B14F-4D97-AF65-F5344CB8AC3E}">
        <p14:creationId xmlns:p14="http://schemas.microsoft.com/office/powerpoint/2010/main" val="9332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ES"/>
          </a:p>
        </p:txBody>
      </p:sp>
      <p:sp>
        <p:nvSpPr>
          <p:cNvPr id="3" name="Marcador de fecha 2"/>
          <p:cNvSpPr>
            <a:spLocks noGrp="1"/>
          </p:cNvSpPr>
          <p:nvPr>
            <p:ph type="dt" sz="half" idx="10"/>
          </p:nvPr>
        </p:nvSpPr>
        <p:spPr/>
        <p:txBody>
          <a:bodyPr/>
          <a:lstStyle/>
          <a:p>
            <a:fld id="{D8BCAC8C-E792-764C-A63C-231CFF214902}" type="datetimeFigureOut">
              <a:rPr lang="en-US" smtClean="0"/>
              <a:pPr/>
              <a:t>02/04/13</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093C88AA-699C-C345-91D7-E69AFAE8CC9F}" type="slidenum">
              <a:rPr lang="en-US" smtClean="0"/>
              <a:pPr/>
              <a:t>‹Nr.›</a:t>
            </a:fld>
            <a:endParaRPr lang="en-US"/>
          </a:p>
        </p:txBody>
      </p:sp>
    </p:spTree>
    <p:extLst>
      <p:ext uri="{BB962C8B-B14F-4D97-AF65-F5344CB8AC3E}">
        <p14:creationId xmlns:p14="http://schemas.microsoft.com/office/powerpoint/2010/main" val="2974307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8BCAC8C-E792-764C-A63C-231CFF214902}" type="datetimeFigureOut">
              <a:rPr lang="en-US" smtClean="0"/>
              <a:pPr/>
              <a:t>02/04/13</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093C88AA-699C-C345-91D7-E69AFAE8CC9F}" type="slidenum">
              <a:rPr lang="en-US" smtClean="0"/>
              <a:pPr/>
              <a:t>‹Nr.›</a:t>
            </a:fld>
            <a:endParaRPr lang="en-US"/>
          </a:p>
        </p:txBody>
      </p:sp>
    </p:spTree>
    <p:extLst>
      <p:ext uri="{BB962C8B-B14F-4D97-AF65-F5344CB8AC3E}">
        <p14:creationId xmlns:p14="http://schemas.microsoft.com/office/powerpoint/2010/main" val="3918193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n-US"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D8BCAC8C-E792-764C-A63C-231CFF214902}" type="datetimeFigureOut">
              <a:rPr lang="en-US" smtClean="0"/>
              <a:pPr/>
              <a:t>02/04/13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093C88AA-699C-C345-91D7-E69AFAE8CC9F}" type="slidenum">
              <a:rPr lang="en-US" smtClean="0"/>
              <a:pPr/>
              <a:t>‹Nr.›</a:t>
            </a:fld>
            <a:endParaRPr lang="en-US"/>
          </a:p>
        </p:txBody>
      </p:sp>
    </p:spTree>
    <p:extLst>
      <p:ext uri="{BB962C8B-B14F-4D97-AF65-F5344CB8AC3E}">
        <p14:creationId xmlns:p14="http://schemas.microsoft.com/office/powerpoint/2010/main" val="995398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D8BCAC8C-E792-764C-A63C-231CFF214902}" type="datetimeFigureOut">
              <a:rPr lang="en-US" smtClean="0"/>
              <a:pPr/>
              <a:t>02/04/13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093C88AA-699C-C345-91D7-E69AFAE8CC9F}" type="slidenum">
              <a:rPr lang="en-US" smtClean="0"/>
              <a:pPr/>
              <a:t>‹Nr.›</a:t>
            </a:fld>
            <a:endParaRPr lang="en-US"/>
          </a:p>
        </p:txBody>
      </p:sp>
    </p:spTree>
    <p:extLst>
      <p:ext uri="{BB962C8B-B14F-4D97-AF65-F5344CB8AC3E}">
        <p14:creationId xmlns:p14="http://schemas.microsoft.com/office/powerpoint/2010/main" val="2650390175"/>
      </p:ext>
    </p:extLst>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image" Target="../media/image1.jpg"/><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theme" Target="../theme/theme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BCAC8C-E792-764C-A63C-231CFF214902}" type="datetimeFigureOut">
              <a:rPr lang="en-US" smtClean="0"/>
              <a:pPr/>
              <a:t>02/04/13</a:t>
            </a:fld>
            <a:endParaRPr lang="en-U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C88AA-699C-C345-91D7-E69AFAE8CC9F}" type="slidenum">
              <a:rPr lang="en-US" smtClean="0"/>
              <a:pPr/>
              <a:t>‹Nr.›</a:t>
            </a:fld>
            <a:endParaRPr lang="en-US"/>
          </a:p>
        </p:txBody>
      </p:sp>
    </p:spTree>
    <p:extLst>
      <p:ext uri="{BB962C8B-B14F-4D97-AF65-F5344CB8AC3E}">
        <p14:creationId xmlns:p14="http://schemas.microsoft.com/office/powerpoint/2010/main" val="37791694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6075049"/>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000" b="1" dirty="0" smtClean="0">
                <a:ln w="11430"/>
                <a:solidFill>
                  <a:srgbClr val="008000"/>
                </a:solidFill>
                <a:effectLst>
                  <a:outerShdw blurRad="50800" dist="39000" dir="5460000" algn="tl">
                    <a:srgbClr val="000000">
                      <a:alpha val="38000"/>
                    </a:srgbClr>
                  </a:outerShdw>
                </a:effectLst>
                <a:latin typeface="Trajan Pro"/>
                <a:cs typeface="Trajan Pro"/>
              </a:rPr>
              <a:t>A testimony of how satanic oppression entered into a person and his/her family and how finally all satanic chains were broken by the liberating presence </a:t>
            </a:r>
            <a:br>
              <a:rPr lang="en-US" sz="4000" b="1" dirty="0" smtClean="0">
                <a:ln w="11430"/>
                <a:solidFill>
                  <a:srgbClr val="008000"/>
                </a:solidFill>
                <a:effectLst>
                  <a:outerShdw blurRad="50800" dist="39000" dir="5460000" algn="tl">
                    <a:srgbClr val="000000">
                      <a:alpha val="38000"/>
                    </a:srgbClr>
                  </a:outerShdw>
                </a:effectLst>
                <a:latin typeface="Trajan Pro"/>
                <a:cs typeface="Trajan Pro"/>
              </a:rPr>
            </a:br>
            <a:r>
              <a:rPr lang="en-US" sz="4000" b="1" dirty="0" smtClean="0">
                <a:ln w="11430"/>
                <a:solidFill>
                  <a:srgbClr val="008000"/>
                </a:solidFill>
                <a:effectLst>
                  <a:outerShdw blurRad="50800" dist="39000" dir="5460000" algn="tl">
                    <a:srgbClr val="000000">
                      <a:alpha val="38000"/>
                    </a:srgbClr>
                  </a:outerShdw>
                </a:effectLst>
                <a:latin typeface="Trajan Pro"/>
                <a:cs typeface="Trajan Pro"/>
              </a:rPr>
              <a:t>of the Risen Christ. </a:t>
            </a:r>
            <a:endParaRPr lang="en-US" sz="4000" b="1" dirty="0">
              <a:ln w="11430"/>
              <a:solidFill>
                <a:srgbClr val="008000"/>
              </a:solidFill>
              <a:effectLst>
                <a:outerShdw blurRad="50800" dist="39000" dir="5460000" algn="tl">
                  <a:srgbClr val="000000">
                    <a:alpha val="38000"/>
                  </a:srgbClr>
                </a:outerShdw>
              </a:effectLst>
              <a:latin typeface="Trajan Pro"/>
              <a:cs typeface="Trajan Pro"/>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964772"/>
            <a:ext cx="8229600" cy="79544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8000"/>
                </a:solidFill>
                <a:effectLst>
                  <a:outerShdw blurRad="50800" dist="39000" dir="5460000" algn="tl">
                    <a:srgbClr val="000000">
                      <a:alpha val="38000"/>
                    </a:srgbClr>
                  </a:outerShdw>
                </a:effectLst>
                <a:latin typeface="Trajan Pro"/>
                <a:cs typeface="Trajan Pro"/>
              </a:rPr>
              <a:t>The Resurrection</a:t>
            </a:r>
            <a:endParaRPr lang="en-US" b="1" dirty="0">
              <a:ln w="11430"/>
              <a:solidFill>
                <a:srgbClr val="008000"/>
              </a:solidFill>
              <a:effectLst>
                <a:outerShdw blurRad="50800" dist="39000" dir="5460000" algn="tl">
                  <a:srgbClr val="000000">
                    <a:alpha val="38000"/>
                  </a:srgbClr>
                </a:outerShdw>
              </a:effectLst>
              <a:latin typeface="Trajan Pro"/>
              <a:cs typeface="Trajan Pro"/>
            </a:endParaRPr>
          </a:p>
        </p:txBody>
      </p:sp>
      <p:sp>
        <p:nvSpPr>
          <p:cNvPr id="3" name="Content Placeholder 2"/>
          <p:cNvSpPr>
            <a:spLocks noGrp="1"/>
          </p:cNvSpPr>
          <p:nvPr>
            <p:ph idx="1"/>
          </p:nvPr>
        </p:nvSpPr>
        <p:spPr>
          <a:xfrm>
            <a:off x="457200" y="1820211"/>
            <a:ext cx="8229600" cy="2900130"/>
          </a:xfrm>
        </p:spPr>
        <p:txBody>
          <a:bodyPr>
            <a:normAutofit/>
          </a:bodyPr>
          <a:lstStyle/>
          <a:p>
            <a:pPr>
              <a:lnSpc>
                <a:spcPct val="120000"/>
              </a:lnSpc>
              <a:buClr>
                <a:srgbClr val="008000"/>
              </a:buClr>
            </a:pPr>
            <a:r>
              <a:rPr lang="en-US" sz="3400" b="1" dirty="0" smtClean="0">
                <a:latin typeface="Gill Sans"/>
                <a:cs typeface="Gill Sans"/>
              </a:rPr>
              <a:t>Hell was overwhelmed with Light!</a:t>
            </a:r>
          </a:p>
          <a:p>
            <a:pPr>
              <a:lnSpc>
                <a:spcPct val="120000"/>
              </a:lnSpc>
              <a:buClr>
                <a:srgbClr val="008000"/>
              </a:buClr>
            </a:pPr>
            <a:r>
              <a:rPr lang="en-US" sz="3400" b="1" dirty="0" smtClean="0">
                <a:latin typeface="Gill Sans"/>
                <a:cs typeface="Gill Sans"/>
              </a:rPr>
              <a:t>Death lost all its power! </a:t>
            </a:r>
          </a:p>
          <a:p>
            <a:pPr>
              <a:lnSpc>
                <a:spcPct val="120000"/>
              </a:lnSpc>
              <a:buClr>
                <a:srgbClr val="008000"/>
              </a:buClr>
            </a:pPr>
            <a:r>
              <a:rPr lang="en-US" sz="3400" b="1" dirty="0" smtClean="0">
                <a:latin typeface="Gill Sans"/>
                <a:cs typeface="Gill Sans"/>
              </a:rPr>
              <a:t>Satan and demons were defeated under the feet of Jesus!</a:t>
            </a:r>
            <a:endParaRPr lang="en-US" sz="3400" b="1" dirty="0">
              <a:latin typeface="Gill Sans"/>
              <a:cs typeface="Gill Sans"/>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0144"/>
            <a:ext cx="8229600" cy="770056"/>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8000"/>
                </a:solidFill>
                <a:effectLst>
                  <a:outerShdw blurRad="50800" dist="39000" dir="5460000" algn="tl">
                    <a:srgbClr val="000000">
                      <a:alpha val="38000"/>
                    </a:srgbClr>
                  </a:outerShdw>
                </a:effectLst>
                <a:latin typeface="Trajan Pro"/>
                <a:cs typeface="Trajan Pro"/>
              </a:rPr>
              <a:t>Romans 5:17</a:t>
            </a:r>
            <a:endParaRPr lang="en-US" b="1" dirty="0">
              <a:ln w="11430"/>
              <a:solidFill>
                <a:srgbClr val="008000"/>
              </a:solidFill>
              <a:effectLst>
                <a:outerShdw blurRad="50800" dist="39000" dir="5460000" algn="tl">
                  <a:srgbClr val="000000">
                    <a:alpha val="38000"/>
                  </a:srgbClr>
                </a:outerShdw>
              </a:effectLst>
              <a:latin typeface="Trajan Pro"/>
              <a:cs typeface="Trajan Pro"/>
            </a:endParaRPr>
          </a:p>
        </p:txBody>
      </p:sp>
      <p:sp>
        <p:nvSpPr>
          <p:cNvPr id="3" name="Content Placeholder 2"/>
          <p:cNvSpPr>
            <a:spLocks noGrp="1"/>
          </p:cNvSpPr>
          <p:nvPr>
            <p:ph idx="1"/>
          </p:nvPr>
        </p:nvSpPr>
        <p:spPr>
          <a:xfrm>
            <a:off x="457200" y="1700206"/>
            <a:ext cx="8229600" cy="4040211"/>
          </a:xfrm>
        </p:spPr>
        <p:txBody>
          <a:bodyPr>
            <a:normAutofit/>
          </a:bodyPr>
          <a:lstStyle/>
          <a:p>
            <a:pPr marL="0" indent="0" algn="ctr">
              <a:lnSpc>
                <a:spcPct val="90000"/>
              </a:lnSpc>
              <a:buNone/>
            </a:pPr>
            <a:r>
              <a:rPr lang="en-US" sz="4000" i="1" dirty="0" smtClean="0">
                <a:latin typeface="Gill Sans Light"/>
                <a:cs typeface="Gill Sans Light"/>
              </a:rPr>
              <a:t>“If, because of the one man's trespass, death exercised dominion through that one, much more surely will those who receive the abundance of grace and the free gift of righteousness exercise dominion in life through the one man, Jesus Christ.</a:t>
            </a:r>
            <a:r>
              <a:rPr lang="en-US" sz="4000" dirty="0" smtClean="0">
                <a:latin typeface="Gill Sans Light"/>
                <a:cs typeface="Gill Sans Light"/>
              </a:rPr>
              <a:t>”</a:t>
            </a:r>
            <a:endParaRPr lang="en-US" sz="4000" i="1" dirty="0" smtClean="0">
              <a:latin typeface="Gill Sans Light"/>
              <a:cs typeface="Gill Sans Light"/>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0068"/>
            <a:ext cx="8229600" cy="787591"/>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8000"/>
                </a:solidFill>
                <a:effectLst>
                  <a:outerShdw blurRad="50800" dist="39000" dir="5460000" algn="tl">
                    <a:srgbClr val="000000">
                      <a:alpha val="38000"/>
                    </a:srgbClr>
                  </a:outerShdw>
                </a:effectLst>
                <a:latin typeface="Trajan Pro"/>
                <a:cs typeface="Trajan Pro"/>
              </a:rPr>
              <a:t>Victorious</a:t>
            </a:r>
            <a:endParaRPr lang="en-US" b="1" dirty="0">
              <a:ln w="11430"/>
              <a:solidFill>
                <a:srgbClr val="008000"/>
              </a:solidFill>
              <a:effectLst>
                <a:outerShdw blurRad="50800" dist="39000" dir="5460000" algn="tl">
                  <a:srgbClr val="000000">
                    <a:alpha val="38000"/>
                  </a:srgbClr>
                </a:outerShdw>
              </a:effectLst>
              <a:latin typeface="Trajan Pro"/>
              <a:cs typeface="Trajan Pro"/>
            </a:endParaRPr>
          </a:p>
        </p:txBody>
      </p:sp>
      <p:sp>
        <p:nvSpPr>
          <p:cNvPr id="3" name="Content Placeholder 2"/>
          <p:cNvSpPr>
            <a:spLocks noGrp="1"/>
          </p:cNvSpPr>
          <p:nvPr>
            <p:ph idx="1"/>
          </p:nvPr>
        </p:nvSpPr>
        <p:spPr>
          <a:xfrm>
            <a:off x="457200" y="1810217"/>
            <a:ext cx="8229600" cy="4030210"/>
          </a:xfrm>
        </p:spPr>
        <p:txBody>
          <a:bodyPr>
            <a:normAutofit/>
          </a:bodyPr>
          <a:lstStyle/>
          <a:p>
            <a:pPr>
              <a:lnSpc>
                <a:spcPct val="90000"/>
              </a:lnSpc>
              <a:buClr>
                <a:srgbClr val="008000"/>
              </a:buClr>
            </a:pPr>
            <a:r>
              <a:rPr lang="en-US" sz="3800" dirty="0" smtClean="0">
                <a:latin typeface="Gill Sans Light"/>
                <a:cs typeface="Gill Sans Light"/>
              </a:rPr>
              <a:t>Jesus Christ is Victorious! He has put under his Lordship the heavens, Earth and hell.</a:t>
            </a:r>
          </a:p>
          <a:p>
            <a:pPr>
              <a:lnSpc>
                <a:spcPct val="90000"/>
              </a:lnSpc>
              <a:buClr>
                <a:srgbClr val="008000"/>
              </a:buClr>
            </a:pPr>
            <a:r>
              <a:rPr lang="en-US" sz="3800" dirty="0" smtClean="0">
                <a:latin typeface="Gill Sans Light"/>
                <a:cs typeface="Gill Sans Light"/>
              </a:rPr>
              <a:t>Jesus Christ is the Liberator! The Resurrection means that we no longer have</a:t>
            </a:r>
            <a:r>
              <a:rPr lang="en-US" sz="3800" spc="-150" dirty="0" smtClean="0">
                <a:latin typeface="Gill Sans Light"/>
                <a:cs typeface="Gill Sans Light"/>
              </a:rPr>
              <a:t> to be </a:t>
            </a:r>
            <a:r>
              <a:rPr lang="en-US" sz="3800" dirty="0" smtClean="0">
                <a:latin typeface="Gill Sans Light"/>
                <a:cs typeface="Gill Sans Light"/>
              </a:rPr>
              <a:t>enslaved</a:t>
            </a:r>
            <a:r>
              <a:rPr lang="en-US" sz="3800" spc="-150" dirty="0" smtClean="0">
                <a:latin typeface="Gill Sans Light"/>
                <a:cs typeface="Gill Sans Light"/>
              </a:rPr>
              <a:t> to </a:t>
            </a:r>
            <a:r>
              <a:rPr lang="en-US" sz="3800" dirty="0" smtClean="0">
                <a:latin typeface="Gill Sans Light"/>
                <a:cs typeface="Gill Sans Light"/>
              </a:rPr>
              <a:t>death</a:t>
            </a:r>
            <a:r>
              <a:rPr lang="en-US" sz="3800" spc="-150" dirty="0" smtClean="0">
                <a:latin typeface="Gill Sans Light"/>
                <a:cs typeface="Gill Sans Light"/>
              </a:rPr>
              <a:t>, sin and evil. </a:t>
            </a:r>
          </a:p>
          <a:p>
            <a:pPr marL="0" indent="0">
              <a:lnSpc>
                <a:spcPct val="90000"/>
              </a:lnSpc>
              <a:buNone/>
            </a:pPr>
            <a:r>
              <a:rPr lang="en-US" sz="3800" dirty="0" smtClean="0">
                <a:latin typeface="Gill Sans Light"/>
                <a:cs typeface="Gill Sans Light"/>
              </a:rPr>
              <a:t>	We can be</a:t>
            </a:r>
            <a:r>
              <a:rPr lang="en-US" sz="3800" dirty="0" smtClean="0">
                <a:latin typeface="Gill Sans"/>
                <a:cs typeface="Gill Sans"/>
              </a:rPr>
              <a:t> </a:t>
            </a:r>
            <a:r>
              <a:rPr lang="en-US" sz="3800" b="1" dirty="0" smtClean="0">
                <a:latin typeface="Gill Sans"/>
                <a:cs typeface="Gill Sans"/>
              </a:rPr>
              <a:t>FREE</a:t>
            </a:r>
            <a:r>
              <a:rPr lang="en-US" sz="3800" dirty="0" smtClean="0">
                <a:latin typeface="Gill Sans"/>
                <a:cs typeface="Gill Sans"/>
              </a:rPr>
              <a:t>!</a:t>
            </a:r>
            <a:endParaRPr lang="en-US" sz="3800" b="1" dirty="0" smtClean="0">
              <a:latin typeface="Gill Sans"/>
              <a:cs typeface="Gill Sans"/>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900068"/>
            <a:ext cx="8229600" cy="787591"/>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8000"/>
                </a:solidFill>
                <a:effectLst>
                  <a:outerShdw blurRad="50800" dist="39000" dir="5460000" algn="tl">
                    <a:srgbClr val="000000">
                      <a:alpha val="38000"/>
                    </a:srgbClr>
                  </a:outerShdw>
                </a:effectLst>
                <a:latin typeface="Trajan Pro"/>
                <a:cs typeface="Trajan Pro"/>
              </a:rPr>
              <a:t>Victorious</a:t>
            </a:r>
            <a:endParaRPr lang="en-US" b="1" dirty="0">
              <a:ln w="11430"/>
              <a:solidFill>
                <a:srgbClr val="008000"/>
              </a:solidFill>
              <a:effectLst>
                <a:outerShdw blurRad="50800" dist="39000" dir="5460000" algn="tl">
                  <a:srgbClr val="000000">
                    <a:alpha val="38000"/>
                  </a:srgbClr>
                </a:outerShdw>
              </a:effectLst>
              <a:latin typeface="Trajan Pro"/>
              <a:cs typeface="Trajan Pro"/>
            </a:endParaRPr>
          </a:p>
        </p:txBody>
      </p:sp>
      <p:sp>
        <p:nvSpPr>
          <p:cNvPr id="3" name="Content Placeholder 2"/>
          <p:cNvSpPr>
            <a:spLocks noGrp="1"/>
          </p:cNvSpPr>
          <p:nvPr>
            <p:ph idx="1"/>
          </p:nvPr>
        </p:nvSpPr>
        <p:spPr>
          <a:xfrm>
            <a:off x="457200" y="1770211"/>
            <a:ext cx="8229600" cy="2500099"/>
          </a:xfrm>
        </p:spPr>
        <p:txBody>
          <a:bodyPr>
            <a:normAutofit/>
          </a:bodyPr>
          <a:lstStyle/>
          <a:p>
            <a:pPr>
              <a:buClr>
                <a:srgbClr val="008000"/>
              </a:buClr>
            </a:pPr>
            <a:r>
              <a:rPr lang="en-US" sz="3800" dirty="0" smtClean="0">
                <a:latin typeface="Gill Sans Light"/>
                <a:cs typeface="Gill Sans Light"/>
              </a:rPr>
              <a:t>Jesus Christ is Alive! Since he is alive we will also live!</a:t>
            </a:r>
            <a:r>
              <a:rPr lang="en-US" sz="3800" dirty="0" smtClean="0">
                <a:latin typeface="Gill Sans"/>
                <a:cs typeface="Gill Sans"/>
              </a:rPr>
              <a:t>  </a:t>
            </a:r>
            <a:r>
              <a:rPr lang="en-US" sz="3800" b="1" dirty="0" smtClean="0">
                <a:latin typeface="Gill Sans"/>
                <a:cs typeface="Gill Sans"/>
              </a:rPr>
              <a:t>Love has triumphed over hatred! Life has trampled over death by death!</a:t>
            </a:r>
          </a:p>
        </p:txBody>
      </p:sp>
    </p:spTree>
    <p:extLst>
      <p:ext uri="{BB962C8B-B14F-4D97-AF65-F5344CB8AC3E}">
        <p14:creationId xmlns:p14="http://schemas.microsoft.com/office/powerpoint/2010/main" val="82288979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10079"/>
            <a:ext cx="8229600" cy="780057"/>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8000"/>
                </a:solidFill>
                <a:effectLst>
                  <a:outerShdw blurRad="50800" dist="39000" dir="5460000" algn="tl">
                    <a:srgbClr val="000000">
                      <a:alpha val="38000"/>
                    </a:srgbClr>
                  </a:outerShdw>
                </a:effectLst>
                <a:latin typeface="Trajan Pro"/>
                <a:cs typeface="Trajan Pro"/>
              </a:rPr>
              <a:t>1 Corinthians 15:45</a:t>
            </a:r>
            <a:endParaRPr lang="en-US" b="1" dirty="0">
              <a:ln w="11430"/>
              <a:solidFill>
                <a:srgbClr val="008000"/>
              </a:solidFill>
              <a:effectLst>
                <a:outerShdw blurRad="50800" dist="39000" dir="5460000" algn="tl">
                  <a:srgbClr val="000000">
                    <a:alpha val="38000"/>
                  </a:srgbClr>
                </a:outerShdw>
              </a:effectLst>
              <a:latin typeface="Trajan Pro"/>
              <a:cs typeface="Trajan Pro"/>
            </a:endParaRPr>
          </a:p>
        </p:txBody>
      </p:sp>
      <p:sp>
        <p:nvSpPr>
          <p:cNvPr id="3" name="Content Placeholder 2"/>
          <p:cNvSpPr>
            <a:spLocks noGrp="1"/>
          </p:cNvSpPr>
          <p:nvPr>
            <p:ph idx="1"/>
          </p:nvPr>
        </p:nvSpPr>
        <p:spPr>
          <a:xfrm>
            <a:off x="457200" y="2020230"/>
            <a:ext cx="8229600" cy="2090069"/>
          </a:xfrm>
        </p:spPr>
        <p:txBody>
          <a:bodyPr>
            <a:normAutofit/>
          </a:bodyPr>
          <a:lstStyle/>
          <a:p>
            <a:pPr marL="0" indent="0" algn="ctr">
              <a:buNone/>
            </a:pPr>
            <a:r>
              <a:rPr lang="en-US" sz="4000" i="1" dirty="0" smtClean="0">
                <a:latin typeface="Gill Sans Light"/>
                <a:cs typeface="Gill Sans Light"/>
              </a:rPr>
              <a:t>“Thus it is written, ‘The first man, Adam, became a living being’;</a:t>
            </a:r>
            <a:r>
              <a:rPr lang="en-US" sz="4000" i="1" dirty="0" smtClean="0">
                <a:latin typeface="Gill Sans"/>
                <a:cs typeface="Gill Sans"/>
              </a:rPr>
              <a:t> </a:t>
            </a:r>
            <a:r>
              <a:rPr lang="en-US" sz="4000" b="1" i="1" dirty="0" smtClean="0">
                <a:latin typeface="Gill Sans"/>
                <a:cs typeface="Gill Sans"/>
              </a:rPr>
              <a:t>the last Adam became a life-giving spirit.”</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44687"/>
            <a:ext cx="8229600" cy="1143000"/>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8000"/>
                </a:solidFill>
                <a:effectLst>
                  <a:outerShdw blurRad="50800" dist="39000" dir="5460000" algn="tl">
                    <a:srgbClr val="000000">
                      <a:alpha val="38000"/>
                    </a:srgbClr>
                  </a:outerShdw>
                </a:effectLst>
                <a:latin typeface="Trajan Pro"/>
                <a:cs typeface="Trajan Pro"/>
              </a:rPr>
              <a:t>Evidence </a:t>
            </a:r>
            <a:br>
              <a:rPr lang="en-US" b="1" dirty="0" smtClean="0">
                <a:ln w="11430"/>
                <a:solidFill>
                  <a:srgbClr val="008000"/>
                </a:solidFill>
                <a:effectLst>
                  <a:outerShdw blurRad="50800" dist="39000" dir="5460000" algn="tl">
                    <a:srgbClr val="000000">
                      <a:alpha val="38000"/>
                    </a:srgbClr>
                  </a:outerShdw>
                </a:effectLst>
                <a:latin typeface="Trajan Pro"/>
                <a:cs typeface="Trajan Pro"/>
              </a:rPr>
            </a:br>
            <a:r>
              <a:rPr lang="en-US" b="1" dirty="0" smtClean="0">
                <a:ln w="11430"/>
                <a:solidFill>
                  <a:srgbClr val="008000"/>
                </a:solidFill>
                <a:effectLst>
                  <a:outerShdw blurRad="50800" dist="39000" dir="5460000" algn="tl">
                    <a:srgbClr val="000000">
                      <a:alpha val="38000"/>
                    </a:srgbClr>
                  </a:outerShdw>
                </a:effectLst>
                <a:latin typeface="Trajan Pro"/>
                <a:cs typeface="Trajan Pro"/>
              </a:rPr>
              <a:t>for the Resurrection</a:t>
            </a:r>
            <a:endParaRPr lang="en-US" b="1" dirty="0">
              <a:ln w="11430"/>
              <a:solidFill>
                <a:srgbClr val="008000"/>
              </a:solidFill>
              <a:effectLst>
                <a:outerShdw blurRad="50800" dist="39000" dir="5460000" algn="tl">
                  <a:srgbClr val="000000">
                    <a:alpha val="38000"/>
                  </a:srgbClr>
                </a:outerShdw>
              </a:effectLst>
              <a:latin typeface="Trajan Pro"/>
              <a:cs typeface="Trajan Pro"/>
            </a:endParaRPr>
          </a:p>
        </p:txBody>
      </p:sp>
      <p:sp>
        <p:nvSpPr>
          <p:cNvPr id="3" name="Content Placeholder 2"/>
          <p:cNvSpPr>
            <a:spLocks noGrp="1"/>
          </p:cNvSpPr>
          <p:nvPr>
            <p:ph idx="1"/>
          </p:nvPr>
        </p:nvSpPr>
        <p:spPr>
          <a:xfrm>
            <a:off x="457200" y="2330255"/>
            <a:ext cx="8229600" cy="2550103"/>
          </a:xfrm>
        </p:spPr>
        <p:txBody>
          <a:bodyPr>
            <a:normAutofit/>
          </a:bodyPr>
          <a:lstStyle/>
          <a:p>
            <a:pPr>
              <a:buClr>
                <a:srgbClr val="008000"/>
              </a:buClr>
            </a:pPr>
            <a:r>
              <a:rPr lang="en-US" sz="3800" dirty="0" smtClean="0">
                <a:latin typeface="Gill Sans Light"/>
                <a:cs typeface="Gill Sans Light"/>
              </a:rPr>
              <a:t>No one expected Jesus’ Resurrection.   A dead savior is a failed savior to the Jews. Resurrection was expected at the end of times by </a:t>
            </a:r>
            <a:r>
              <a:rPr lang="en-US" sz="3800" b="1" dirty="0" smtClean="0">
                <a:latin typeface="Gill Sans"/>
                <a:cs typeface="Gill Sans"/>
              </a:rPr>
              <a:t>SOME </a:t>
            </a:r>
            <a:r>
              <a:rPr lang="en-US" sz="3800" dirty="0" smtClean="0">
                <a:latin typeface="Gill Sans Light"/>
                <a:cs typeface="Gill Sans Light"/>
              </a:rPr>
              <a:t>Jews, </a:t>
            </a:r>
            <a:r>
              <a:rPr lang="en-US" sz="3800" u="sng" dirty="0" smtClean="0">
                <a:latin typeface="Gill Sans Light"/>
                <a:cs typeface="Gill Sans Light"/>
              </a:rPr>
              <a:t>not all</a:t>
            </a:r>
            <a:r>
              <a:rPr lang="en-US" sz="3800" dirty="0" smtClean="0">
                <a:latin typeface="Gill Sans Light"/>
                <a:cs typeface="Gill Sans Light"/>
              </a:rPr>
              <a:t>.</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944687"/>
            <a:ext cx="8229600" cy="1143000"/>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8000"/>
                </a:solidFill>
                <a:effectLst>
                  <a:outerShdw blurRad="50800" dist="39000" dir="5460000" algn="tl">
                    <a:srgbClr val="000000">
                      <a:alpha val="38000"/>
                    </a:srgbClr>
                  </a:outerShdw>
                </a:effectLst>
                <a:latin typeface="Trajan Pro"/>
                <a:cs typeface="Trajan Pro"/>
              </a:rPr>
              <a:t>Evidence </a:t>
            </a:r>
            <a:br>
              <a:rPr lang="en-US" b="1" dirty="0" smtClean="0">
                <a:ln w="11430"/>
                <a:solidFill>
                  <a:srgbClr val="008000"/>
                </a:solidFill>
                <a:effectLst>
                  <a:outerShdw blurRad="50800" dist="39000" dir="5460000" algn="tl">
                    <a:srgbClr val="000000">
                      <a:alpha val="38000"/>
                    </a:srgbClr>
                  </a:outerShdw>
                </a:effectLst>
                <a:latin typeface="Trajan Pro"/>
                <a:cs typeface="Trajan Pro"/>
              </a:rPr>
            </a:br>
            <a:r>
              <a:rPr lang="en-US" b="1" dirty="0" smtClean="0">
                <a:ln w="11430"/>
                <a:solidFill>
                  <a:srgbClr val="008000"/>
                </a:solidFill>
                <a:effectLst>
                  <a:outerShdw blurRad="50800" dist="39000" dir="5460000" algn="tl">
                    <a:srgbClr val="000000">
                      <a:alpha val="38000"/>
                    </a:srgbClr>
                  </a:outerShdw>
                </a:effectLst>
                <a:latin typeface="Trajan Pro"/>
                <a:cs typeface="Trajan Pro"/>
              </a:rPr>
              <a:t>for the Resurrection</a:t>
            </a:r>
            <a:endParaRPr lang="en-US" b="1" dirty="0">
              <a:ln w="11430"/>
              <a:solidFill>
                <a:srgbClr val="008000"/>
              </a:solidFill>
              <a:effectLst>
                <a:outerShdw blurRad="50800" dist="39000" dir="5460000" algn="tl">
                  <a:srgbClr val="000000">
                    <a:alpha val="38000"/>
                  </a:srgbClr>
                </a:outerShdw>
              </a:effectLst>
              <a:latin typeface="Trajan Pro"/>
              <a:cs typeface="Trajan Pro"/>
            </a:endParaRPr>
          </a:p>
        </p:txBody>
      </p:sp>
      <p:sp>
        <p:nvSpPr>
          <p:cNvPr id="3" name="Content Placeholder 2"/>
          <p:cNvSpPr>
            <a:spLocks noGrp="1"/>
          </p:cNvSpPr>
          <p:nvPr>
            <p:ph idx="1"/>
          </p:nvPr>
        </p:nvSpPr>
        <p:spPr>
          <a:xfrm>
            <a:off x="457200" y="2330254"/>
            <a:ext cx="8229600" cy="2480096"/>
          </a:xfrm>
        </p:spPr>
        <p:txBody>
          <a:bodyPr>
            <a:normAutofit/>
          </a:bodyPr>
          <a:lstStyle/>
          <a:p>
            <a:pPr>
              <a:buClr>
                <a:srgbClr val="008000"/>
              </a:buClr>
            </a:pPr>
            <a:r>
              <a:rPr lang="en-US" sz="3800" dirty="0" smtClean="0">
                <a:latin typeface="Gill Sans Light"/>
                <a:cs typeface="Gill Sans Light"/>
              </a:rPr>
              <a:t>The disciples never expected the Resurrection. They had all gone home after Jesus’ death. Something changed for them to confess Jesus as Risen Lord.</a:t>
            </a:r>
          </a:p>
        </p:txBody>
      </p:sp>
    </p:spTree>
    <p:extLst>
      <p:ext uri="{BB962C8B-B14F-4D97-AF65-F5344CB8AC3E}">
        <p14:creationId xmlns:p14="http://schemas.microsoft.com/office/powerpoint/2010/main" val="323170906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944687"/>
            <a:ext cx="8229600" cy="1143000"/>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8000"/>
                </a:solidFill>
                <a:effectLst>
                  <a:outerShdw blurRad="50800" dist="39000" dir="5460000" algn="tl">
                    <a:srgbClr val="000000">
                      <a:alpha val="38000"/>
                    </a:srgbClr>
                  </a:outerShdw>
                </a:effectLst>
                <a:latin typeface="Trajan Pro"/>
                <a:cs typeface="Trajan Pro"/>
              </a:rPr>
              <a:t>Evidence </a:t>
            </a:r>
            <a:br>
              <a:rPr lang="en-US" b="1" dirty="0" smtClean="0">
                <a:ln w="11430"/>
                <a:solidFill>
                  <a:srgbClr val="008000"/>
                </a:solidFill>
                <a:effectLst>
                  <a:outerShdw blurRad="50800" dist="39000" dir="5460000" algn="tl">
                    <a:srgbClr val="000000">
                      <a:alpha val="38000"/>
                    </a:srgbClr>
                  </a:outerShdw>
                </a:effectLst>
                <a:latin typeface="Trajan Pro"/>
                <a:cs typeface="Trajan Pro"/>
              </a:rPr>
            </a:br>
            <a:r>
              <a:rPr lang="en-US" b="1" dirty="0" smtClean="0">
                <a:ln w="11430"/>
                <a:solidFill>
                  <a:srgbClr val="008000"/>
                </a:solidFill>
                <a:effectLst>
                  <a:outerShdw blurRad="50800" dist="39000" dir="5460000" algn="tl">
                    <a:srgbClr val="000000">
                      <a:alpha val="38000"/>
                    </a:srgbClr>
                  </a:outerShdw>
                </a:effectLst>
                <a:latin typeface="Trajan Pro"/>
                <a:cs typeface="Trajan Pro"/>
              </a:rPr>
              <a:t>for the Resurrection</a:t>
            </a:r>
            <a:endParaRPr lang="en-US" b="1" dirty="0">
              <a:ln w="11430"/>
              <a:solidFill>
                <a:srgbClr val="008000"/>
              </a:solidFill>
              <a:effectLst>
                <a:outerShdw blurRad="50800" dist="39000" dir="5460000" algn="tl">
                  <a:srgbClr val="000000">
                    <a:alpha val="38000"/>
                  </a:srgbClr>
                </a:outerShdw>
              </a:effectLst>
              <a:latin typeface="Trajan Pro"/>
              <a:cs typeface="Trajan Pro"/>
            </a:endParaRPr>
          </a:p>
        </p:txBody>
      </p:sp>
      <p:sp>
        <p:nvSpPr>
          <p:cNvPr id="3" name="Content Placeholder 2"/>
          <p:cNvSpPr>
            <a:spLocks noGrp="1"/>
          </p:cNvSpPr>
          <p:nvPr>
            <p:ph idx="1"/>
          </p:nvPr>
        </p:nvSpPr>
        <p:spPr>
          <a:xfrm>
            <a:off x="457200" y="2327702"/>
            <a:ext cx="8229600" cy="1942607"/>
          </a:xfrm>
        </p:spPr>
        <p:txBody>
          <a:bodyPr>
            <a:normAutofit/>
          </a:bodyPr>
          <a:lstStyle/>
          <a:p>
            <a:r>
              <a:rPr lang="en-US" sz="3800" dirty="0" smtClean="0">
                <a:latin typeface="Gill Sans Light"/>
                <a:cs typeface="Gill Sans Light"/>
              </a:rPr>
              <a:t>All the earliest sources agree, the tomb </a:t>
            </a:r>
            <a:r>
              <a:rPr lang="en-US" sz="3800" spc="-150" dirty="0" smtClean="0">
                <a:latin typeface="Gill Sans Light"/>
                <a:cs typeface="Gill Sans Light"/>
              </a:rPr>
              <a:t>is </a:t>
            </a:r>
            <a:r>
              <a:rPr lang="en-US" sz="3800" dirty="0" smtClean="0">
                <a:latin typeface="Gill Sans Light"/>
                <a:cs typeface="Gill Sans Light"/>
              </a:rPr>
              <a:t>empty.</a:t>
            </a:r>
            <a:r>
              <a:rPr lang="en-US" sz="3800" spc="-150" dirty="0" smtClean="0">
                <a:latin typeface="Gill Sans Light"/>
                <a:cs typeface="Gill Sans Light"/>
              </a:rPr>
              <a:t> Even the </a:t>
            </a:r>
            <a:r>
              <a:rPr lang="en-US" sz="3800" dirty="0" smtClean="0">
                <a:latin typeface="Gill Sans Light"/>
                <a:cs typeface="Gill Sans Light"/>
              </a:rPr>
              <a:t>earliest</a:t>
            </a:r>
            <a:r>
              <a:rPr lang="en-US" sz="3800" spc="-150" dirty="0" smtClean="0">
                <a:latin typeface="Gill Sans Light"/>
                <a:cs typeface="Gill Sans Light"/>
              </a:rPr>
              <a:t> </a:t>
            </a:r>
            <a:r>
              <a:rPr lang="en-US" sz="3800" dirty="0" smtClean="0">
                <a:latin typeface="Gill Sans Light"/>
                <a:cs typeface="Gill Sans Light"/>
              </a:rPr>
              <a:t>Jewish</a:t>
            </a:r>
            <a:r>
              <a:rPr lang="en-US" sz="3800" spc="-150" dirty="0" smtClean="0">
                <a:latin typeface="Gill Sans Light"/>
                <a:cs typeface="Gill Sans Light"/>
              </a:rPr>
              <a:t> </a:t>
            </a:r>
            <a:r>
              <a:rPr lang="en-US" sz="3800" dirty="0" smtClean="0">
                <a:latin typeface="Gill Sans Light"/>
                <a:cs typeface="Gill Sans Light"/>
              </a:rPr>
              <a:t>historical</a:t>
            </a:r>
            <a:r>
              <a:rPr lang="en-US" sz="3800" spc="-150" dirty="0" smtClean="0">
                <a:latin typeface="Gill Sans Light"/>
                <a:cs typeface="Gill Sans Light"/>
              </a:rPr>
              <a:t> </a:t>
            </a:r>
            <a:r>
              <a:rPr lang="en-US" sz="3800" dirty="0" smtClean="0">
                <a:latin typeface="Gill Sans Light"/>
                <a:cs typeface="Gill Sans Light"/>
              </a:rPr>
              <a:t>records agree.</a:t>
            </a:r>
          </a:p>
        </p:txBody>
      </p:sp>
    </p:spTree>
    <p:extLst>
      <p:ext uri="{BB962C8B-B14F-4D97-AF65-F5344CB8AC3E}">
        <p14:creationId xmlns:p14="http://schemas.microsoft.com/office/powerpoint/2010/main" val="223973405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944687"/>
            <a:ext cx="8229600" cy="1143000"/>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8000"/>
                </a:solidFill>
                <a:effectLst>
                  <a:outerShdw blurRad="50800" dist="39000" dir="5460000" algn="tl">
                    <a:srgbClr val="000000">
                      <a:alpha val="38000"/>
                    </a:srgbClr>
                  </a:outerShdw>
                </a:effectLst>
                <a:latin typeface="Trajan Pro"/>
                <a:cs typeface="Trajan Pro"/>
              </a:rPr>
              <a:t>Evidence </a:t>
            </a:r>
            <a:br>
              <a:rPr lang="en-US" b="1" dirty="0" smtClean="0">
                <a:ln w="11430"/>
                <a:solidFill>
                  <a:srgbClr val="008000"/>
                </a:solidFill>
                <a:effectLst>
                  <a:outerShdw blurRad="50800" dist="39000" dir="5460000" algn="tl">
                    <a:srgbClr val="000000">
                      <a:alpha val="38000"/>
                    </a:srgbClr>
                  </a:outerShdw>
                </a:effectLst>
                <a:latin typeface="Trajan Pro"/>
                <a:cs typeface="Trajan Pro"/>
              </a:rPr>
            </a:br>
            <a:r>
              <a:rPr lang="en-US" b="1" dirty="0" smtClean="0">
                <a:ln w="11430"/>
                <a:solidFill>
                  <a:srgbClr val="008000"/>
                </a:solidFill>
                <a:effectLst>
                  <a:outerShdw blurRad="50800" dist="39000" dir="5460000" algn="tl">
                    <a:srgbClr val="000000">
                      <a:alpha val="38000"/>
                    </a:srgbClr>
                  </a:outerShdw>
                </a:effectLst>
                <a:latin typeface="Trajan Pro"/>
                <a:cs typeface="Trajan Pro"/>
              </a:rPr>
              <a:t>for the Resurrection</a:t>
            </a:r>
            <a:endParaRPr lang="en-US" b="1" dirty="0">
              <a:ln w="11430"/>
              <a:solidFill>
                <a:srgbClr val="008000"/>
              </a:solidFill>
              <a:effectLst>
                <a:outerShdw blurRad="50800" dist="39000" dir="5460000" algn="tl">
                  <a:srgbClr val="000000">
                    <a:alpha val="38000"/>
                  </a:srgbClr>
                </a:outerShdw>
              </a:effectLst>
              <a:latin typeface="Trajan Pro"/>
              <a:cs typeface="Trajan Pro"/>
            </a:endParaRPr>
          </a:p>
        </p:txBody>
      </p:sp>
      <p:sp>
        <p:nvSpPr>
          <p:cNvPr id="3" name="Content Placeholder 2"/>
          <p:cNvSpPr>
            <a:spLocks noGrp="1"/>
          </p:cNvSpPr>
          <p:nvPr>
            <p:ph idx="1"/>
          </p:nvPr>
        </p:nvSpPr>
        <p:spPr>
          <a:xfrm>
            <a:off x="457200" y="2327703"/>
            <a:ext cx="8229600" cy="2502648"/>
          </a:xfrm>
        </p:spPr>
        <p:txBody>
          <a:bodyPr>
            <a:normAutofit/>
          </a:bodyPr>
          <a:lstStyle/>
          <a:p>
            <a:pPr>
              <a:buClr>
                <a:srgbClr val="008000"/>
              </a:buClr>
            </a:pPr>
            <a:r>
              <a:rPr lang="en-US" sz="3800" spc="-150" dirty="0" smtClean="0">
                <a:latin typeface="Gill Sans Light"/>
                <a:cs typeface="Gill Sans Light"/>
              </a:rPr>
              <a:t>The </a:t>
            </a:r>
            <a:r>
              <a:rPr lang="en-US" sz="3800" dirty="0" smtClean="0">
                <a:latin typeface="Gill Sans Light"/>
                <a:cs typeface="Gill Sans Light"/>
              </a:rPr>
              <a:t>earliest</a:t>
            </a:r>
            <a:r>
              <a:rPr lang="en-US" sz="3800" spc="-150" dirty="0" smtClean="0">
                <a:latin typeface="Gill Sans Light"/>
                <a:cs typeface="Gill Sans Light"/>
              </a:rPr>
              <a:t> writings in the New </a:t>
            </a:r>
            <a:r>
              <a:rPr lang="en-US" sz="3800" dirty="0" smtClean="0">
                <a:latin typeface="Gill Sans Light"/>
                <a:cs typeface="Gill Sans Light"/>
              </a:rPr>
              <a:t>Testament</a:t>
            </a:r>
            <a:r>
              <a:rPr lang="en-US" sz="3800" spc="-150" dirty="0" smtClean="0">
                <a:latin typeface="Gill Sans Light"/>
                <a:cs typeface="Gill Sans Light"/>
              </a:rPr>
              <a:t> </a:t>
            </a:r>
            <a:r>
              <a:rPr lang="en-US" sz="3800" dirty="0" smtClean="0">
                <a:latin typeface="Gill Sans Light"/>
                <a:cs typeface="Gill Sans Light"/>
              </a:rPr>
              <a:t>(written just some years after the death and resurrection of Christ) confess: Jesus has risen from the dead. </a:t>
            </a:r>
          </a:p>
        </p:txBody>
      </p:sp>
    </p:spTree>
    <p:extLst>
      <p:ext uri="{BB962C8B-B14F-4D97-AF65-F5344CB8AC3E}">
        <p14:creationId xmlns:p14="http://schemas.microsoft.com/office/powerpoint/2010/main" val="356468697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44679"/>
            <a:ext cx="8229600" cy="775439"/>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8000"/>
                </a:solidFill>
                <a:effectLst>
                  <a:outerShdw blurRad="50800" dist="39000" dir="5460000" algn="tl">
                    <a:srgbClr val="000000">
                      <a:alpha val="38000"/>
                    </a:srgbClr>
                  </a:outerShdw>
                </a:effectLst>
                <a:latin typeface="Trajan Pro"/>
                <a:cs typeface="Trajan Pro"/>
              </a:rPr>
              <a:t>Galatians 5:19-21</a:t>
            </a:r>
            <a:endParaRPr lang="en-US" b="1" dirty="0">
              <a:ln w="11430"/>
              <a:solidFill>
                <a:srgbClr val="008000"/>
              </a:solidFill>
              <a:effectLst>
                <a:outerShdw blurRad="50800" dist="39000" dir="5460000" algn="tl">
                  <a:srgbClr val="000000">
                    <a:alpha val="38000"/>
                  </a:srgbClr>
                </a:outerShdw>
              </a:effectLst>
              <a:latin typeface="Trajan Pro"/>
              <a:cs typeface="Trajan Pro"/>
            </a:endParaRPr>
          </a:p>
        </p:txBody>
      </p:sp>
      <p:sp>
        <p:nvSpPr>
          <p:cNvPr id="3" name="Content Placeholder 2"/>
          <p:cNvSpPr>
            <a:spLocks noGrp="1"/>
          </p:cNvSpPr>
          <p:nvPr>
            <p:ph idx="1"/>
          </p:nvPr>
        </p:nvSpPr>
        <p:spPr>
          <a:xfrm>
            <a:off x="457200" y="1710125"/>
            <a:ext cx="8229600" cy="4280229"/>
          </a:xfrm>
        </p:spPr>
        <p:txBody>
          <a:bodyPr>
            <a:normAutofit/>
          </a:bodyPr>
          <a:lstStyle/>
          <a:p>
            <a:pPr marL="0" indent="0" algn="ctr">
              <a:lnSpc>
                <a:spcPct val="90000"/>
              </a:lnSpc>
              <a:buNone/>
            </a:pPr>
            <a:r>
              <a:rPr lang="en-US" sz="3600" i="1" dirty="0" smtClean="0">
                <a:latin typeface="Gill Sans Light"/>
                <a:cs typeface="Gill Sans Light"/>
              </a:rPr>
              <a:t>“Now the works of the flesh are obvious: fornication, impurity, licentiousness, idolatry, sorcery, enmities, strife, jealousy, anger, quarrels, dissensions, factions, envy, drunkenness, carousing, and things like these. I am warning you, as I warned you before: those who do such things will not inherit the kingdom of God.”</a:t>
            </a:r>
          </a:p>
          <a:p>
            <a:pPr marL="0" indent="0" algn="ctr">
              <a:lnSpc>
                <a:spcPct val="50000"/>
              </a:lnSpc>
              <a:buNone/>
            </a:pPr>
            <a:endParaRPr lang="en-US" sz="1600" dirty="0" smtClean="0">
              <a:latin typeface="Gill Sans"/>
              <a:cs typeface="Gill Sans"/>
            </a:endParaRPr>
          </a:p>
          <a:p>
            <a:pPr>
              <a:lnSpc>
                <a:spcPct val="90000"/>
              </a:lnSpc>
              <a:buClr>
                <a:srgbClr val="008000"/>
              </a:buClr>
            </a:pPr>
            <a:r>
              <a:rPr lang="en-US" dirty="0" smtClean="0">
                <a:latin typeface="Gill Sans Light"/>
                <a:cs typeface="Gill Sans Light"/>
              </a:rPr>
              <a:t>The works of the flesh are symptoms of slavery.</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8.Jesus,OurLiberato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Subtitle 2"/>
          <p:cNvSpPr>
            <a:spLocks noGrp="1"/>
          </p:cNvSpPr>
          <p:nvPr>
            <p:ph type="subTitle" idx="1"/>
          </p:nvPr>
        </p:nvSpPr>
        <p:spPr>
          <a:xfrm>
            <a:off x="781586" y="5674286"/>
            <a:ext cx="6400800" cy="566168"/>
          </a:xfrm>
        </p:spPr>
        <p:txBody>
          <a:bodyPr>
            <a:normAutofit/>
          </a:bodyPr>
          <a:lstStyle/>
          <a:p>
            <a:pPr algn="l"/>
            <a:r>
              <a:rPr lang="en-US" sz="3000" b="1" dirty="0" smtClean="0">
                <a:solidFill>
                  <a:schemeClr val="bg1"/>
                </a:solidFill>
                <a:effectLst>
                  <a:outerShdw blurRad="101600" dist="38100" dir="7860000" algn="tl" rotWithShape="0">
                    <a:prstClr val="black"/>
                  </a:outerShdw>
                </a:effectLst>
                <a:latin typeface="Trajan Pro"/>
                <a:cs typeface="Trajan Pro"/>
              </a:rPr>
              <a:t>From slavery to freedom</a:t>
            </a:r>
            <a:endParaRPr lang="en-US" sz="3000" b="1" dirty="0">
              <a:solidFill>
                <a:schemeClr val="bg1"/>
              </a:solidFill>
              <a:effectLst>
                <a:outerShdw blurRad="101600" dist="38100" dir="7860000" algn="tl" rotWithShape="0">
                  <a:prstClr val="black"/>
                </a:outerShdw>
              </a:effectLst>
              <a:latin typeface="Trajan Pro"/>
              <a:cs typeface="Trajan Pro"/>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4759"/>
            <a:ext cx="8229600" cy="815441"/>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8000"/>
                </a:solidFill>
                <a:effectLst>
                  <a:outerShdw blurRad="50800" dist="39000" dir="5460000" algn="tl">
                    <a:srgbClr val="000000">
                      <a:alpha val="38000"/>
                    </a:srgbClr>
                  </a:outerShdw>
                </a:effectLst>
                <a:latin typeface="Trajan Pro"/>
                <a:cs typeface="Trajan Pro"/>
              </a:rPr>
              <a:t>The </a:t>
            </a:r>
            <a:r>
              <a:rPr lang="en-US" b="1" dirty="0" err="1" smtClean="0">
                <a:ln w="11430"/>
                <a:solidFill>
                  <a:srgbClr val="008000"/>
                </a:solidFill>
                <a:effectLst>
                  <a:outerShdw blurRad="50800" dist="39000" dir="5460000" algn="tl">
                    <a:srgbClr val="000000">
                      <a:alpha val="38000"/>
                    </a:srgbClr>
                  </a:outerShdw>
                </a:effectLst>
                <a:latin typeface="Trajan Pro"/>
                <a:cs typeface="Trajan Pro"/>
              </a:rPr>
              <a:t>Gadarene</a:t>
            </a:r>
            <a:endParaRPr lang="en-US" b="1" dirty="0">
              <a:ln w="11430"/>
              <a:solidFill>
                <a:srgbClr val="008000"/>
              </a:solidFill>
              <a:effectLst>
                <a:outerShdw blurRad="50800" dist="39000" dir="5460000" algn="tl">
                  <a:srgbClr val="000000">
                    <a:alpha val="38000"/>
                  </a:srgbClr>
                </a:outerShdw>
              </a:effectLst>
              <a:latin typeface="Trajan Pro"/>
              <a:cs typeface="Trajan Pro"/>
            </a:endParaRPr>
          </a:p>
        </p:txBody>
      </p:sp>
      <p:sp>
        <p:nvSpPr>
          <p:cNvPr id="3" name="Content Placeholder 2"/>
          <p:cNvSpPr>
            <a:spLocks noGrp="1"/>
          </p:cNvSpPr>
          <p:nvPr>
            <p:ph idx="1"/>
          </p:nvPr>
        </p:nvSpPr>
        <p:spPr/>
        <p:txBody>
          <a:bodyPr>
            <a:normAutofit lnSpcReduction="10000"/>
          </a:bodyPr>
          <a:lstStyle/>
          <a:p>
            <a:pPr marL="0" indent="0" algn="ctr">
              <a:buNone/>
            </a:pPr>
            <a:r>
              <a:rPr lang="en-US" sz="3800" i="1" dirty="0" smtClean="0">
                <a:latin typeface="Gill Sans Light"/>
                <a:cs typeface="Gill Sans Light"/>
              </a:rPr>
              <a:t>“ As he stepped out on land, a man of the city who had demons met him. For a long time he had worn no clothes, and he did not live in a house but in the tombs</a:t>
            </a:r>
            <a:r>
              <a:rPr lang="en-US" sz="3800" i="1" dirty="0" smtClean="0">
                <a:latin typeface="Gill Sans"/>
                <a:cs typeface="Gill Sans"/>
              </a:rPr>
              <a:t>           (Luke 8:27).”</a:t>
            </a:r>
          </a:p>
          <a:p>
            <a:pPr marL="514350" indent="-514350">
              <a:buClr>
                <a:srgbClr val="008000"/>
              </a:buClr>
            </a:pPr>
            <a:r>
              <a:rPr lang="en-US" sz="3800" dirty="0" smtClean="0">
                <a:latin typeface="Gill Sans Light"/>
                <a:cs typeface="Gill Sans Light"/>
              </a:rPr>
              <a:t>Through</a:t>
            </a:r>
            <a:r>
              <a:rPr lang="en-US" sz="3800" spc="-150" dirty="0" smtClean="0">
                <a:latin typeface="Gill Sans Light"/>
                <a:cs typeface="Gill Sans Light"/>
              </a:rPr>
              <a:t> </a:t>
            </a:r>
            <a:r>
              <a:rPr lang="en-US" sz="3800" dirty="0" smtClean="0">
                <a:latin typeface="Gill Sans Light"/>
                <a:cs typeface="Gill Sans Light"/>
              </a:rPr>
              <a:t>satanic</a:t>
            </a:r>
            <a:r>
              <a:rPr lang="en-US" sz="3800" spc="-150" dirty="0" smtClean="0">
                <a:latin typeface="Gill Sans Light"/>
                <a:cs typeface="Gill Sans Light"/>
              </a:rPr>
              <a:t> </a:t>
            </a:r>
            <a:r>
              <a:rPr lang="en-US" sz="3800" dirty="0" smtClean="0">
                <a:latin typeface="Gill Sans Light"/>
                <a:cs typeface="Gill Sans Light"/>
              </a:rPr>
              <a:t>slavery</a:t>
            </a:r>
            <a:r>
              <a:rPr lang="en-US" sz="3800" spc="-150" dirty="0" smtClean="0">
                <a:latin typeface="Gill Sans Light"/>
                <a:cs typeface="Gill Sans Light"/>
              </a:rPr>
              <a:t> we are </a:t>
            </a:r>
            <a:r>
              <a:rPr lang="en-US" sz="3800" dirty="0" smtClean="0">
                <a:latin typeface="Gill Sans Light"/>
                <a:cs typeface="Gill Sans Light"/>
              </a:rPr>
              <a:t>exposed</a:t>
            </a:r>
            <a:r>
              <a:rPr lang="en-US" sz="3800" spc="-150" dirty="0" smtClean="0">
                <a:latin typeface="Gill Sans Light"/>
                <a:cs typeface="Gill Sans Light"/>
              </a:rPr>
              <a:t>   </a:t>
            </a:r>
            <a:r>
              <a:rPr lang="en-US" sz="3800" dirty="0" smtClean="0">
                <a:latin typeface="Gill Sans Light"/>
                <a:cs typeface="Gill Sans Light"/>
              </a:rPr>
              <a:t>to embarrassment, impurity and life in death like this man. </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784759"/>
            <a:ext cx="8229600" cy="815441"/>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8000"/>
                </a:solidFill>
                <a:effectLst>
                  <a:outerShdw blurRad="50800" dist="39000" dir="5460000" algn="tl">
                    <a:srgbClr val="000000">
                      <a:alpha val="38000"/>
                    </a:srgbClr>
                  </a:outerShdw>
                </a:effectLst>
                <a:latin typeface="Trajan Pro"/>
                <a:cs typeface="Trajan Pro"/>
              </a:rPr>
              <a:t>The </a:t>
            </a:r>
            <a:r>
              <a:rPr lang="en-US" b="1" dirty="0" err="1" smtClean="0">
                <a:ln w="11430"/>
                <a:solidFill>
                  <a:srgbClr val="008000"/>
                </a:solidFill>
                <a:effectLst>
                  <a:outerShdw blurRad="50800" dist="39000" dir="5460000" algn="tl">
                    <a:srgbClr val="000000">
                      <a:alpha val="38000"/>
                    </a:srgbClr>
                  </a:outerShdw>
                </a:effectLst>
                <a:latin typeface="Trajan Pro"/>
                <a:cs typeface="Trajan Pro"/>
              </a:rPr>
              <a:t>Gadarene</a:t>
            </a:r>
            <a:endParaRPr lang="en-US" b="1" dirty="0">
              <a:ln w="11430"/>
              <a:solidFill>
                <a:srgbClr val="008000"/>
              </a:solidFill>
              <a:effectLst>
                <a:outerShdw blurRad="50800" dist="39000" dir="5460000" algn="tl">
                  <a:srgbClr val="000000">
                    <a:alpha val="38000"/>
                  </a:srgbClr>
                </a:outerShdw>
              </a:effectLst>
              <a:latin typeface="Trajan Pro"/>
              <a:cs typeface="Trajan Pro"/>
            </a:endParaRPr>
          </a:p>
        </p:txBody>
      </p:sp>
      <p:sp>
        <p:nvSpPr>
          <p:cNvPr id="3" name="Content Placeholder 2"/>
          <p:cNvSpPr>
            <a:spLocks noGrp="1"/>
          </p:cNvSpPr>
          <p:nvPr>
            <p:ph idx="1"/>
          </p:nvPr>
        </p:nvSpPr>
        <p:spPr>
          <a:xfrm>
            <a:off x="457200" y="1600200"/>
            <a:ext cx="8229600" cy="3080141"/>
          </a:xfrm>
        </p:spPr>
        <p:txBody>
          <a:bodyPr>
            <a:normAutofit/>
          </a:bodyPr>
          <a:lstStyle/>
          <a:p>
            <a:pPr marL="0" indent="0" algn="ctr">
              <a:buNone/>
            </a:pPr>
            <a:r>
              <a:rPr lang="en-US" sz="3800" i="1" dirty="0" smtClean="0">
                <a:latin typeface="Gill Sans Light"/>
                <a:cs typeface="Gill Sans Light"/>
              </a:rPr>
              <a:t>“For many times it had seized him; he was kept under guard and bound with chains and shackles, but he would break the bonds and be driven by the demon into the wilds </a:t>
            </a:r>
            <a:r>
              <a:rPr lang="en-US" sz="3800" i="1" dirty="0" smtClean="0">
                <a:latin typeface="Gill Sans"/>
                <a:cs typeface="Gill Sans"/>
              </a:rPr>
              <a:t>(Luke 8:29).”</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784759"/>
            <a:ext cx="8229600" cy="815441"/>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8000"/>
                </a:solidFill>
                <a:effectLst>
                  <a:outerShdw blurRad="50800" dist="39000" dir="5460000" algn="tl">
                    <a:srgbClr val="000000">
                      <a:alpha val="38000"/>
                    </a:srgbClr>
                  </a:outerShdw>
                </a:effectLst>
                <a:latin typeface="Trajan Pro"/>
                <a:cs typeface="Trajan Pro"/>
              </a:rPr>
              <a:t>The </a:t>
            </a:r>
            <a:r>
              <a:rPr lang="en-US" b="1" dirty="0" err="1" smtClean="0">
                <a:ln w="11430"/>
                <a:solidFill>
                  <a:srgbClr val="008000"/>
                </a:solidFill>
                <a:effectLst>
                  <a:outerShdw blurRad="50800" dist="39000" dir="5460000" algn="tl">
                    <a:srgbClr val="000000">
                      <a:alpha val="38000"/>
                    </a:srgbClr>
                  </a:outerShdw>
                </a:effectLst>
                <a:latin typeface="Trajan Pro"/>
                <a:cs typeface="Trajan Pro"/>
              </a:rPr>
              <a:t>Gadarene</a:t>
            </a:r>
            <a:endParaRPr lang="en-US" b="1" dirty="0">
              <a:ln w="11430"/>
              <a:solidFill>
                <a:srgbClr val="008000"/>
              </a:solidFill>
              <a:effectLst>
                <a:outerShdw blurRad="50800" dist="39000" dir="5460000" algn="tl">
                  <a:srgbClr val="000000">
                    <a:alpha val="38000"/>
                  </a:srgbClr>
                </a:outerShdw>
              </a:effectLst>
              <a:latin typeface="Trajan Pro"/>
              <a:cs typeface="Trajan Pro"/>
            </a:endParaRPr>
          </a:p>
        </p:txBody>
      </p:sp>
      <p:sp>
        <p:nvSpPr>
          <p:cNvPr id="3" name="Content Placeholder 2"/>
          <p:cNvSpPr>
            <a:spLocks noGrp="1"/>
          </p:cNvSpPr>
          <p:nvPr>
            <p:ph idx="1"/>
          </p:nvPr>
        </p:nvSpPr>
        <p:spPr>
          <a:xfrm>
            <a:off x="457200" y="1670203"/>
            <a:ext cx="8229600" cy="4150219"/>
          </a:xfrm>
        </p:spPr>
        <p:txBody>
          <a:bodyPr>
            <a:noAutofit/>
          </a:bodyPr>
          <a:lstStyle/>
          <a:p>
            <a:pPr>
              <a:lnSpc>
                <a:spcPct val="90000"/>
              </a:lnSpc>
              <a:buClr>
                <a:srgbClr val="008000"/>
              </a:buClr>
            </a:pPr>
            <a:r>
              <a:rPr lang="en-US" sz="3600" dirty="0" smtClean="0">
                <a:latin typeface="Gill Sans Light"/>
                <a:cs typeface="Gill Sans Light"/>
              </a:rPr>
              <a:t>This man had no visible bondages and he </a:t>
            </a:r>
            <a:r>
              <a:rPr lang="en-US" sz="3600" spc="-150" dirty="0" smtClean="0">
                <a:latin typeface="Gill Sans Light"/>
                <a:cs typeface="Gill Sans Light"/>
              </a:rPr>
              <a:t>could destroy all material chains. Yet he was</a:t>
            </a:r>
            <a:r>
              <a:rPr lang="en-US" sz="3600" dirty="0" smtClean="0">
                <a:latin typeface="Gill Sans Light"/>
                <a:cs typeface="Gill Sans Light"/>
              </a:rPr>
              <a:t> the greatest slave of them all. We are like this man, supposedly “free” but driven by the powers of Hell. Satanic slavery is not only limited to spiritual and mental oppression but in some extreme cases it can come to be physical demonic possession.</a:t>
            </a:r>
            <a:endParaRPr lang="en-US" sz="3600" dirty="0">
              <a:latin typeface="Gill Sans Light"/>
              <a:cs typeface="Gill Sans Light"/>
            </a:endParaRPr>
          </a:p>
        </p:txBody>
      </p:sp>
    </p:spTree>
    <p:extLst>
      <p:ext uri="{BB962C8B-B14F-4D97-AF65-F5344CB8AC3E}">
        <p14:creationId xmlns:p14="http://schemas.microsoft.com/office/powerpoint/2010/main" val="365815596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784759"/>
            <a:ext cx="8229600" cy="815441"/>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8000"/>
                </a:solidFill>
                <a:effectLst>
                  <a:outerShdw blurRad="50800" dist="39000" dir="5460000" algn="tl">
                    <a:srgbClr val="000000">
                      <a:alpha val="38000"/>
                    </a:srgbClr>
                  </a:outerShdw>
                </a:effectLst>
                <a:latin typeface="Trajan Pro"/>
                <a:cs typeface="Trajan Pro"/>
              </a:rPr>
              <a:t>The </a:t>
            </a:r>
            <a:r>
              <a:rPr lang="en-US" b="1" dirty="0" err="1" smtClean="0">
                <a:ln w="11430"/>
                <a:solidFill>
                  <a:srgbClr val="008000"/>
                </a:solidFill>
                <a:effectLst>
                  <a:outerShdw blurRad="50800" dist="39000" dir="5460000" algn="tl">
                    <a:srgbClr val="000000">
                      <a:alpha val="38000"/>
                    </a:srgbClr>
                  </a:outerShdw>
                </a:effectLst>
                <a:latin typeface="Trajan Pro"/>
                <a:cs typeface="Trajan Pro"/>
              </a:rPr>
              <a:t>Gadarene</a:t>
            </a:r>
            <a:endParaRPr lang="en-US" b="1" dirty="0">
              <a:ln w="11430"/>
              <a:solidFill>
                <a:srgbClr val="008000"/>
              </a:solidFill>
              <a:effectLst>
                <a:outerShdw blurRad="50800" dist="39000" dir="5460000" algn="tl">
                  <a:srgbClr val="000000">
                    <a:alpha val="38000"/>
                  </a:srgbClr>
                </a:outerShdw>
              </a:effectLst>
              <a:latin typeface="Trajan Pro"/>
              <a:cs typeface="Trajan Pro"/>
            </a:endParaRPr>
          </a:p>
        </p:txBody>
      </p:sp>
      <p:sp>
        <p:nvSpPr>
          <p:cNvPr id="3" name="Content Placeholder 2"/>
          <p:cNvSpPr>
            <a:spLocks noGrp="1"/>
          </p:cNvSpPr>
          <p:nvPr>
            <p:ph idx="1"/>
          </p:nvPr>
        </p:nvSpPr>
        <p:spPr>
          <a:xfrm>
            <a:off x="457200" y="1600200"/>
            <a:ext cx="8229600" cy="4190222"/>
          </a:xfrm>
        </p:spPr>
        <p:txBody>
          <a:bodyPr>
            <a:normAutofit/>
          </a:bodyPr>
          <a:lstStyle/>
          <a:p>
            <a:pPr marL="0" indent="0" algn="ctr">
              <a:buNone/>
            </a:pPr>
            <a:r>
              <a:rPr lang="en-US" sz="3800" i="1" dirty="0" smtClean="0">
                <a:latin typeface="Gill Sans Light"/>
                <a:cs typeface="Gill Sans Light"/>
              </a:rPr>
              <a:t>“Then the demons came out of the man …  people came out to see what had happened, and when they came to Jesus, they found the man from whom the demons had gone sitting at the feet of Jesus,   clothed and in his right mind                          </a:t>
            </a:r>
            <a:r>
              <a:rPr lang="en-US" sz="3800" i="1" dirty="0" smtClean="0">
                <a:latin typeface="Gill Sans"/>
                <a:cs typeface="Gill Sans"/>
              </a:rPr>
              <a:t>(Luke 8:33-35).”</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784759"/>
            <a:ext cx="8229600" cy="815441"/>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8000"/>
                </a:solidFill>
                <a:effectLst>
                  <a:outerShdw blurRad="50800" dist="39000" dir="5460000" algn="tl">
                    <a:srgbClr val="000000">
                      <a:alpha val="38000"/>
                    </a:srgbClr>
                  </a:outerShdw>
                </a:effectLst>
                <a:latin typeface="Trajan Pro"/>
                <a:cs typeface="Trajan Pro"/>
              </a:rPr>
              <a:t>The </a:t>
            </a:r>
            <a:r>
              <a:rPr lang="en-US" b="1" dirty="0" err="1" smtClean="0">
                <a:ln w="11430"/>
                <a:solidFill>
                  <a:srgbClr val="008000"/>
                </a:solidFill>
                <a:effectLst>
                  <a:outerShdw blurRad="50800" dist="39000" dir="5460000" algn="tl">
                    <a:srgbClr val="000000">
                      <a:alpha val="38000"/>
                    </a:srgbClr>
                  </a:outerShdw>
                </a:effectLst>
                <a:latin typeface="Trajan Pro"/>
                <a:cs typeface="Trajan Pro"/>
              </a:rPr>
              <a:t>Gadarene</a:t>
            </a:r>
            <a:endParaRPr lang="en-US" b="1" dirty="0">
              <a:ln w="11430"/>
              <a:solidFill>
                <a:srgbClr val="008000"/>
              </a:solidFill>
              <a:effectLst>
                <a:outerShdw blurRad="50800" dist="39000" dir="5460000" algn="tl">
                  <a:srgbClr val="000000">
                    <a:alpha val="38000"/>
                  </a:srgbClr>
                </a:outerShdw>
              </a:effectLst>
              <a:latin typeface="Trajan Pro"/>
              <a:cs typeface="Trajan Pro"/>
            </a:endParaRPr>
          </a:p>
        </p:txBody>
      </p:sp>
      <p:sp>
        <p:nvSpPr>
          <p:cNvPr id="3" name="Content Placeholder 2"/>
          <p:cNvSpPr>
            <a:spLocks noGrp="1"/>
          </p:cNvSpPr>
          <p:nvPr>
            <p:ph idx="1"/>
          </p:nvPr>
        </p:nvSpPr>
        <p:spPr>
          <a:xfrm>
            <a:off x="457200" y="1620199"/>
            <a:ext cx="8229600" cy="3650183"/>
          </a:xfrm>
        </p:spPr>
        <p:txBody>
          <a:bodyPr>
            <a:normAutofit/>
          </a:bodyPr>
          <a:lstStyle/>
          <a:p>
            <a:pPr>
              <a:buClr>
                <a:srgbClr val="008000"/>
              </a:buClr>
            </a:pPr>
            <a:r>
              <a:rPr lang="en-US" sz="3800" dirty="0" smtClean="0">
                <a:latin typeface="Gill Sans Light"/>
                <a:cs typeface="Gill Sans Light"/>
              </a:rPr>
              <a:t>This man who was a slave was able to sit down with Jesus and clean up. When </a:t>
            </a:r>
            <a:r>
              <a:rPr lang="en-US" sz="3800" spc="-150" dirty="0" smtClean="0">
                <a:latin typeface="Gill Sans Light"/>
                <a:cs typeface="Gill Sans Light"/>
              </a:rPr>
              <a:t>we </a:t>
            </a:r>
            <a:r>
              <a:rPr lang="en-US" sz="3800" dirty="0" smtClean="0">
                <a:latin typeface="Gill Sans Light"/>
                <a:cs typeface="Gill Sans Light"/>
              </a:rPr>
              <a:t>become</a:t>
            </a:r>
            <a:r>
              <a:rPr lang="en-US" sz="3800" spc="-150" dirty="0" smtClean="0">
                <a:latin typeface="Gill Sans Light"/>
                <a:cs typeface="Gill Sans Light"/>
              </a:rPr>
              <a:t> </a:t>
            </a:r>
            <a:r>
              <a:rPr lang="en-US" sz="3800" dirty="0" smtClean="0">
                <a:latin typeface="Gill Sans Light"/>
                <a:cs typeface="Gill Sans Light"/>
              </a:rPr>
              <a:t>free</a:t>
            </a:r>
            <a:r>
              <a:rPr lang="en-US" sz="3800" spc="-150" dirty="0" smtClean="0">
                <a:latin typeface="Gill Sans Light"/>
                <a:cs typeface="Gill Sans Light"/>
              </a:rPr>
              <a:t> through the </a:t>
            </a:r>
            <a:r>
              <a:rPr lang="en-US" sz="3800" dirty="0" smtClean="0">
                <a:latin typeface="Gill Sans Light"/>
                <a:cs typeface="Gill Sans Light"/>
              </a:rPr>
              <a:t>Resurrected</a:t>
            </a:r>
            <a:r>
              <a:rPr lang="en-US" sz="3800" spc="-150" dirty="0" smtClean="0">
                <a:latin typeface="Gill Sans Light"/>
                <a:cs typeface="Gill Sans Light"/>
              </a:rPr>
              <a:t> </a:t>
            </a:r>
            <a:r>
              <a:rPr lang="en-US" sz="3800" dirty="0" smtClean="0">
                <a:latin typeface="Gill Sans Light"/>
                <a:cs typeface="Gill Sans Light"/>
              </a:rPr>
              <a:t>Christ, we can sit down and have a relationship with Jesus. Our minds are restored and our lives cleaned up.</a:t>
            </a:r>
            <a:endParaRPr lang="en-US" sz="3800" dirty="0">
              <a:latin typeface="Gill Sans Light"/>
              <a:cs typeface="Gill Sans Light"/>
            </a:endParaRPr>
          </a:p>
        </p:txBody>
      </p:sp>
    </p:spTree>
    <p:extLst>
      <p:ext uri="{BB962C8B-B14F-4D97-AF65-F5344CB8AC3E}">
        <p14:creationId xmlns:p14="http://schemas.microsoft.com/office/powerpoint/2010/main" val="826070326"/>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4689"/>
            <a:ext cx="8229600" cy="815441"/>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8000"/>
                </a:solidFill>
                <a:effectLst>
                  <a:outerShdw blurRad="50800" dist="39000" dir="5460000" algn="tl">
                    <a:srgbClr val="000000">
                      <a:alpha val="38000"/>
                    </a:srgbClr>
                  </a:outerShdw>
                </a:effectLst>
                <a:latin typeface="Gill Sans"/>
                <a:cs typeface="Gill Sans"/>
              </a:rPr>
              <a:t>Real </a:t>
            </a:r>
            <a:r>
              <a:rPr lang="en-US" b="1" dirty="0" smtClean="0">
                <a:ln w="11430"/>
                <a:solidFill>
                  <a:srgbClr val="008000"/>
                </a:solidFill>
                <a:effectLst>
                  <a:outerShdw blurRad="50800" dist="39000" dir="5460000" algn="tl">
                    <a:srgbClr val="000000">
                      <a:alpha val="38000"/>
                    </a:srgbClr>
                  </a:outerShdw>
                </a:effectLst>
                <a:latin typeface="Trajan Pro"/>
                <a:cs typeface="Trajan Pro"/>
              </a:rPr>
              <a:t>FREEDOM</a:t>
            </a:r>
            <a:r>
              <a:rPr lang="en-US" b="1" dirty="0" smtClean="0">
                <a:ln w="11430"/>
                <a:solidFill>
                  <a:srgbClr val="008000"/>
                </a:solidFill>
                <a:effectLst>
                  <a:outerShdw blurRad="50800" dist="39000" dir="5460000" algn="tl">
                    <a:srgbClr val="000000">
                      <a:alpha val="38000"/>
                    </a:srgbClr>
                  </a:outerShdw>
                </a:effectLst>
              </a:rPr>
              <a:t> </a:t>
            </a:r>
            <a:r>
              <a:rPr lang="en-US" b="1" dirty="0" smtClean="0">
                <a:ln w="11430"/>
                <a:solidFill>
                  <a:srgbClr val="008000"/>
                </a:solidFill>
                <a:effectLst>
                  <a:outerShdw blurRad="50800" dist="39000" dir="5460000" algn="tl">
                    <a:srgbClr val="000000">
                      <a:alpha val="38000"/>
                    </a:srgbClr>
                  </a:outerShdw>
                </a:effectLst>
                <a:latin typeface="Gill Sans"/>
                <a:cs typeface="Gill Sans"/>
              </a:rPr>
              <a:t>Today</a:t>
            </a:r>
            <a:endParaRPr lang="en-US" b="1" dirty="0">
              <a:ln w="11430"/>
              <a:solidFill>
                <a:srgbClr val="008000"/>
              </a:solidFill>
              <a:effectLst>
                <a:outerShdw blurRad="50800" dist="39000" dir="5460000" algn="tl">
                  <a:srgbClr val="000000">
                    <a:alpha val="38000"/>
                  </a:srgbClr>
                </a:outerShdw>
              </a:effectLst>
              <a:latin typeface="Gill Sans"/>
              <a:cs typeface="Gill Sans"/>
            </a:endParaRPr>
          </a:p>
        </p:txBody>
      </p:sp>
      <p:sp>
        <p:nvSpPr>
          <p:cNvPr id="3" name="Content Placeholder 2"/>
          <p:cNvSpPr>
            <a:spLocks noGrp="1"/>
          </p:cNvSpPr>
          <p:nvPr>
            <p:ph idx="1"/>
          </p:nvPr>
        </p:nvSpPr>
        <p:spPr>
          <a:xfrm>
            <a:off x="457200" y="1980229"/>
            <a:ext cx="8229600" cy="3800194"/>
          </a:xfrm>
        </p:spPr>
        <p:txBody>
          <a:bodyPr>
            <a:noAutofit/>
          </a:bodyPr>
          <a:lstStyle/>
          <a:p>
            <a:pPr>
              <a:buClr>
                <a:srgbClr val="008000"/>
              </a:buClr>
            </a:pPr>
            <a:r>
              <a:rPr lang="en-US" sz="3800" spc="-150" dirty="0" smtClean="0">
                <a:latin typeface="Gill Sans Light"/>
                <a:cs typeface="Gill Sans Light"/>
              </a:rPr>
              <a:t>We </a:t>
            </a:r>
            <a:r>
              <a:rPr lang="en-US" sz="3800" dirty="0" smtClean="0">
                <a:latin typeface="Gill Sans Light"/>
                <a:cs typeface="Gill Sans Light"/>
              </a:rPr>
              <a:t>can</a:t>
            </a:r>
            <a:r>
              <a:rPr lang="en-US" sz="3800" spc="-150" dirty="0" smtClean="0">
                <a:latin typeface="Gill Sans Light"/>
                <a:cs typeface="Gill Sans Light"/>
              </a:rPr>
              <a:t> </a:t>
            </a:r>
            <a:r>
              <a:rPr lang="en-US" sz="3800" dirty="0" smtClean="0">
                <a:latin typeface="Gill Sans Light"/>
                <a:cs typeface="Gill Sans Light"/>
              </a:rPr>
              <a:t>truly</a:t>
            </a:r>
            <a:r>
              <a:rPr lang="en-US" sz="3800" spc="-150" dirty="0" smtClean="0">
                <a:latin typeface="Gill Sans Light"/>
                <a:cs typeface="Gill Sans Light"/>
              </a:rPr>
              <a:t> be </a:t>
            </a:r>
            <a:r>
              <a:rPr lang="en-US" sz="3800" dirty="0" smtClean="0">
                <a:latin typeface="Gill Sans Light"/>
                <a:cs typeface="Gill Sans Light"/>
              </a:rPr>
              <a:t>freed</a:t>
            </a:r>
            <a:r>
              <a:rPr lang="en-US" sz="3800" spc="-150" dirty="0" smtClean="0">
                <a:latin typeface="Gill Sans Light"/>
                <a:cs typeface="Gill Sans Light"/>
              </a:rPr>
              <a:t> </a:t>
            </a:r>
            <a:r>
              <a:rPr lang="en-US" sz="3800" dirty="0" smtClean="0">
                <a:latin typeface="Gill Sans Light"/>
                <a:cs typeface="Gill Sans Light"/>
              </a:rPr>
              <a:t>from</a:t>
            </a:r>
            <a:r>
              <a:rPr lang="en-US" sz="3800" spc="-150" dirty="0" smtClean="0">
                <a:latin typeface="Gill Sans Light"/>
                <a:cs typeface="Gill Sans Light"/>
              </a:rPr>
              <a:t> our </a:t>
            </a:r>
            <a:r>
              <a:rPr lang="en-US" sz="3800" dirty="0" smtClean="0">
                <a:latin typeface="Gill Sans Light"/>
                <a:cs typeface="Gill Sans Light"/>
              </a:rPr>
              <a:t>slavery</a:t>
            </a:r>
            <a:r>
              <a:rPr lang="en-US" sz="3800" spc="-150" dirty="0" smtClean="0">
                <a:latin typeface="Gill Sans Light"/>
                <a:cs typeface="Gill Sans Light"/>
              </a:rPr>
              <a:t> to evil, </a:t>
            </a:r>
            <a:r>
              <a:rPr lang="en-US" sz="3800" dirty="0" smtClean="0">
                <a:latin typeface="Gill Sans Light"/>
                <a:cs typeface="Gill Sans Light"/>
              </a:rPr>
              <a:t>sickness</a:t>
            </a:r>
            <a:r>
              <a:rPr lang="en-US" sz="3800" spc="-150" dirty="0" smtClean="0">
                <a:latin typeface="Gill Sans Light"/>
                <a:cs typeface="Gill Sans Light"/>
              </a:rPr>
              <a:t>, </a:t>
            </a:r>
            <a:r>
              <a:rPr lang="en-US" sz="3800" dirty="0" smtClean="0">
                <a:latin typeface="Gill Sans Light"/>
                <a:cs typeface="Gill Sans Light"/>
              </a:rPr>
              <a:t>death</a:t>
            </a:r>
            <a:r>
              <a:rPr lang="en-US" sz="3800" spc="-150" dirty="0" smtClean="0">
                <a:latin typeface="Gill Sans Light"/>
                <a:cs typeface="Gill Sans Light"/>
              </a:rPr>
              <a:t>, sin and </a:t>
            </a:r>
            <a:r>
              <a:rPr lang="en-US" sz="3800" dirty="0" smtClean="0">
                <a:latin typeface="Gill Sans Light"/>
                <a:cs typeface="Gill Sans Light"/>
              </a:rPr>
              <a:t>satanic</a:t>
            </a:r>
            <a:r>
              <a:rPr lang="en-US" sz="3800" spc="-150" dirty="0" smtClean="0">
                <a:latin typeface="Gill Sans Light"/>
                <a:cs typeface="Gill Sans Light"/>
              </a:rPr>
              <a:t> </a:t>
            </a:r>
            <a:r>
              <a:rPr lang="en-US" sz="3800" dirty="0" smtClean="0">
                <a:latin typeface="Gill Sans Light"/>
                <a:cs typeface="Gill Sans Light"/>
              </a:rPr>
              <a:t>powers.</a:t>
            </a:r>
          </a:p>
          <a:p>
            <a:pPr>
              <a:buClr>
                <a:srgbClr val="008000"/>
              </a:buClr>
            </a:pPr>
            <a:r>
              <a:rPr lang="en-US" sz="3800" dirty="0" smtClean="0">
                <a:latin typeface="Gill Sans Light"/>
                <a:cs typeface="Gill Sans Light"/>
              </a:rPr>
              <a:t>We can be freed from the chains we have. And we can be freed from all sin and occult/satanic bondages (Ouija, </a:t>
            </a:r>
            <a:r>
              <a:rPr lang="en-US" sz="3800" spc="-150" dirty="0" smtClean="0">
                <a:latin typeface="Gill Sans Light"/>
                <a:cs typeface="Gill Sans Light"/>
              </a:rPr>
              <a:t>Card </a:t>
            </a:r>
            <a:r>
              <a:rPr lang="en-US" sz="3800" dirty="0" smtClean="0">
                <a:latin typeface="Gill Sans Light"/>
                <a:cs typeface="Gill Sans Light"/>
              </a:rPr>
              <a:t>Reading, Tarot, Occult Religions, etc.).</a:t>
            </a:r>
            <a:endParaRPr lang="en-US" sz="3800" b="1" dirty="0">
              <a:latin typeface="Gill Sans Light"/>
              <a:cs typeface="Gill Sans Light"/>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974689"/>
            <a:ext cx="8229600" cy="815441"/>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8000"/>
                </a:solidFill>
                <a:effectLst>
                  <a:outerShdw blurRad="50800" dist="39000" dir="5460000" algn="tl">
                    <a:srgbClr val="000000">
                      <a:alpha val="38000"/>
                    </a:srgbClr>
                  </a:outerShdw>
                </a:effectLst>
                <a:latin typeface="Gill Sans"/>
                <a:cs typeface="Gill Sans"/>
              </a:rPr>
              <a:t>Real </a:t>
            </a:r>
            <a:r>
              <a:rPr lang="en-US" b="1" dirty="0" smtClean="0">
                <a:ln w="11430"/>
                <a:solidFill>
                  <a:srgbClr val="008000"/>
                </a:solidFill>
                <a:effectLst>
                  <a:outerShdw blurRad="50800" dist="39000" dir="5460000" algn="tl">
                    <a:srgbClr val="000000">
                      <a:alpha val="38000"/>
                    </a:srgbClr>
                  </a:outerShdw>
                </a:effectLst>
                <a:latin typeface="Trajan Pro"/>
                <a:cs typeface="Trajan Pro"/>
              </a:rPr>
              <a:t>FREEDOM</a:t>
            </a:r>
            <a:r>
              <a:rPr lang="en-US" b="1" dirty="0" smtClean="0">
                <a:ln w="11430"/>
                <a:solidFill>
                  <a:srgbClr val="008000"/>
                </a:solidFill>
                <a:effectLst>
                  <a:outerShdw blurRad="50800" dist="39000" dir="5460000" algn="tl">
                    <a:srgbClr val="000000">
                      <a:alpha val="38000"/>
                    </a:srgbClr>
                  </a:outerShdw>
                </a:effectLst>
              </a:rPr>
              <a:t> </a:t>
            </a:r>
            <a:r>
              <a:rPr lang="en-US" b="1" dirty="0" smtClean="0">
                <a:ln w="11430"/>
                <a:solidFill>
                  <a:srgbClr val="008000"/>
                </a:solidFill>
                <a:effectLst>
                  <a:outerShdw blurRad="50800" dist="39000" dir="5460000" algn="tl">
                    <a:srgbClr val="000000">
                      <a:alpha val="38000"/>
                    </a:srgbClr>
                  </a:outerShdw>
                </a:effectLst>
                <a:latin typeface="Gill Sans"/>
                <a:cs typeface="Gill Sans"/>
              </a:rPr>
              <a:t>Today</a:t>
            </a:r>
            <a:endParaRPr lang="en-US" b="1" dirty="0">
              <a:ln w="11430"/>
              <a:solidFill>
                <a:srgbClr val="008000"/>
              </a:solidFill>
              <a:effectLst>
                <a:outerShdw blurRad="50800" dist="39000" dir="5460000" algn="tl">
                  <a:srgbClr val="000000">
                    <a:alpha val="38000"/>
                  </a:srgbClr>
                </a:outerShdw>
              </a:effectLst>
              <a:latin typeface="Gill Sans"/>
              <a:cs typeface="Gill Sans"/>
            </a:endParaRPr>
          </a:p>
        </p:txBody>
      </p:sp>
      <p:sp>
        <p:nvSpPr>
          <p:cNvPr id="3" name="Content Placeholder 2"/>
          <p:cNvSpPr>
            <a:spLocks noGrp="1"/>
          </p:cNvSpPr>
          <p:nvPr>
            <p:ph idx="1"/>
          </p:nvPr>
        </p:nvSpPr>
        <p:spPr>
          <a:xfrm>
            <a:off x="457200" y="1980228"/>
            <a:ext cx="8229600" cy="3070141"/>
          </a:xfrm>
        </p:spPr>
        <p:txBody>
          <a:bodyPr>
            <a:normAutofit/>
          </a:bodyPr>
          <a:lstStyle/>
          <a:p>
            <a:pPr>
              <a:buClr>
                <a:srgbClr val="008000"/>
              </a:buClr>
            </a:pPr>
            <a:r>
              <a:rPr lang="en-US" sz="3800" dirty="0" smtClean="0">
                <a:latin typeface="Gill Sans Light"/>
                <a:cs typeface="Gill Sans Light"/>
              </a:rPr>
              <a:t>The Resurrection means that God has begun</a:t>
            </a:r>
            <a:r>
              <a:rPr lang="en-US" sz="3800" spc="-150" dirty="0" smtClean="0">
                <a:latin typeface="Gill Sans Light"/>
                <a:cs typeface="Gill Sans Light"/>
              </a:rPr>
              <a:t> to </a:t>
            </a:r>
            <a:r>
              <a:rPr lang="en-US" sz="3800" dirty="0" smtClean="0">
                <a:latin typeface="Gill Sans Light"/>
                <a:cs typeface="Gill Sans Light"/>
              </a:rPr>
              <a:t>change</a:t>
            </a:r>
            <a:r>
              <a:rPr lang="en-US" sz="3800" spc="-150" dirty="0" smtClean="0">
                <a:latin typeface="Gill Sans Light"/>
                <a:cs typeface="Gill Sans Light"/>
              </a:rPr>
              <a:t> </a:t>
            </a:r>
            <a:r>
              <a:rPr lang="en-US" sz="3800" dirty="0" smtClean="0">
                <a:latin typeface="Gill Sans Light"/>
                <a:cs typeface="Gill Sans Light"/>
              </a:rPr>
              <a:t>humanity</a:t>
            </a:r>
            <a:r>
              <a:rPr lang="en-US" sz="3800" spc="-150" dirty="0" smtClean="0">
                <a:latin typeface="Gill Sans Light"/>
                <a:cs typeface="Gill Sans Light"/>
              </a:rPr>
              <a:t> and the </a:t>
            </a:r>
            <a:r>
              <a:rPr lang="en-US" sz="3800" dirty="0" smtClean="0">
                <a:latin typeface="Gill Sans Light"/>
                <a:cs typeface="Gill Sans Light"/>
              </a:rPr>
              <a:t>world. We are not doomed to death. We are destined to life through Jesus, the Risen Lord.</a:t>
            </a:r>
            <a:endParaRPr lang="en-US" sz="3800" dirty="0">
              <a:latin typeface="Gill Sans Light"/>
              <a:cs typeface="Gill Sans Light"/>
            </a:endParaRPr>
          </a:p>
        </p:txBody>
      </p:sp>
    </p:spTree>
    <p:extLst>
      <p:ext uri="{BB962C8B-B14F-4D97-AF65-F5344CB8AC3E}">
        <p14:creationId xmlns:p14="http://schemas.microsoft.com/office/powerpoint/2010/main" val="132091413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16"/>
            <a:ext cx="8229600" cy="4360318"/>
          </a:xfrm>
        </p:spPr>
        <p:txBody>
          <a:bodyPr>
            <a:normAutofit/>
          </a:bodyPr>
          <a:lstStyle/>
          <a:p>
            <a:pPr>
              <a:lnSpc>
                <a:spcPct val="90000"/>
              </a:lnSpc>
            </a:pPr>
            <a:r>
              <a:rPr lang="en-US" i="1" dirty="0" smtClean="0">
                <a:latin typeface="Gill Sans Light"/>
                <a:cs typeface="Gill Sans Light"/>
              </a:rPr>
              <a:t>Lift up your hands and receive liberation from the Risen Christ. Just as Jesus has put all our chains under his feet, break every bondage that you may have in the name of Jesus!</a:t>
            </a:r>
            <a:br>
              <a:rPr lang="en-US" i="1" dirty="0" smtClean="0">
                <a:latin typeface="Gill Sans Light"/>
                <a:cs typeface="Gill Sans Light"/>
              </a:rPr>
            </a:br>
            <a:r>
              <a:rPr lang="en-US" i="1" dirty="0" smtClean="0">
                <a:latin typeface="Gill Sans Light"/>
                <a:cs typeface="Gill Sans Light"/>
              </a:rPr>
              <a:t>All satanic power and satanic slavery is broken in the name of Jesus.</a:t>
            </a:r>
            <a:endParaRPr lang="en-US" i="1" dirty="0">
              <a:latin typeface="Gill Sans Light"/>
              <a:cs typeface="Gill Sans Light"/>
            </a:endParaRPr>
          </a:p>
        </p:txBody>
      </p:sp>
      <p:sp>
        <p:nvSpPr>
          <p:cNvPr id="3" name="Title 1"/>
          <p:cNvSpPr txBox="1">
            <a:spLocks/>
          </p:cNvSpPr>
          <p:nvPr/>
        </p:nvSpPr>
        <p:spPr>
          <a:xfrm>
            <a:off x="457200" y="860064"/>
            <a:ext cx="8229600" cy="740053"/>
          </a:xfrm>
          <a:prstGeom prst="rect">
            <a:avLst/>
          </a:prstGeom>
        </p:spPr>
        <p:txBody>
          <a:bodyPr vert="horz" lIns="91440" tIns="45720" rIns="91440" bIns="45720" rtlCol="0" anchor="ctr">
            <a:normAutofit lnSpcReduction="10000"/>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dirty="0" smtClean="0">
                <a:ln w="11430"/>
                <a:solidFill>
                  <a:srgbClr val="008000"/>
                </a:solidFill>
                <a:effectLst>
                  <a:outerShdw blurRad="50800" dist="39000" dir="5460000" algn="tl">
                    <a:srgbClr val="000000">
                      <a:alpha val="38000"/>
                    </a:srgbClr>
                  </a:outerShdw>
                </a:effectLst>
                <a:latin typeface="Trajan Pro"/>
                <a:cs typeface="Trajan Pro"/>
              </a:rPr>
              <a:t>Prayer</a:t>
            </a:r>
            <a:endParaRPr lang="en-US" b="1" dirty="0">
              <a:ln w="11430"/>
              <a:solidFill>
                <a:srgbClr val="008000"/>
              </a:solidFill>
              <a:effectLst>
                <a:outerShdw blurRad="50800" dist="39000" dir="5460000" algn="tl">
                  <a:srgbClr val="000000">
                    <a:alpha val="38000"/>
                  </a:srgbClr>
                </a:outerShdw>
              </a:effectLst>
              <a:latin typeface="Gill Sans"/>
              <a:cs typeface="Gill Sans"/>
            </a:endParaRP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8.Jesus,OurLiberato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Subtitle 2"/>
          <p:cNvSpPr>
            <a:spLocks noGrp="1"/>
          </p:cNvSpPr>
          <p:nvPr>
            <p:ph type="subTitle" idx="1"/>
          </p:nvPr>
        </p:nvSpPr>
        <p:spPr>
          <a:xfrm>
            <a:off x="781586" y="5674286"/>
            <a:ext cx="6400800" cy="566168"/>
          </a:xfrm>
        </p:spPr>
        <p:txBody>
          <a:bodyPr>
            <a:normAutofit/>
          </a:bodyPr>
          <a:lstStyle/>
          <a:p>
            <a:pPr algn="l"/>
            <a:r>
              <a:rPr lang="en-US" sz="3000" b="1" dirty="0" smtClean="0">
                <a:solidFill>
                  <a:schemeClr val="bg1"/>
                </a:solidFill>
                <a:effectLst>
                  <a:outerShdw blurRad="101600" dist="38100" dir="7860000" algn="tl" rotWithShape="0">
                    <a:prstClr val="black"/>
                  </a:outerShdw>
                </a:effectLst>
                <a:latin typeface="Trajan Pro"/>
                <a:cs typeface="Trajan Pro"/>
              </a:rPr>
              <a:t>From slavery to freedom</a:t>
            </a:r>
            <a:endParaRPr lang="en-US" sz="3000" b="1" dirty="0">
              <a:solidFill>
                <a:schemeClr val="bg1"/>
              </a:solidFill>
              <a:effectLst>
                <a:outerShdw blurRad="101600" dist="38100" dir="7860000" algn="tl" rotWithShape="0">
                  <a:prstClr val="black"/>
                </a:outerShdw>
              </a:effectLst>
              <a:latin typeface="Trajan Pro"/>
              <a:cs typeface="Trajan Pro"/>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4756"/>
            <a:ext cx="8229600" cy="765438"/>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8000"/>
                </a:solidFill>
                <a:effectLst>
                  <a:outerShdw blurRad="50800" dist="39000" dir="5460000" algn="tl">
                    <a:srgbClr val="000000">
                      <a:alpha val="38000"/>
                    </a:srgbClr>
                  </a:outerShdw>
                </a:effectLst>
                <a:latin typeface="Trajan Pro"/>
                <a:cs typeface="Trajan Pro"/>
              </a:rPr>
              <a:t>Colossians 2:15</a:t>
            </a:r>
            <a:endParaRPr lang="en-US" b="1" dirty="0">
              <a:ln w="11430"/>
              <a:solidFill>
                <a:srgbClr val="008000"/>
              </a:solidFill>
              <a:effectLst>
                <a:outerShdw blurRad="50800" dist="39000" dir="5460000" algn="tl">
                  <a:srgbClr val="000000">
                    <a:alpha val="38000"/>
                  </a:srgbClr>
                </a:outerShdw>
              </a:effectLst>
              <a:latin typeface="Trajan Pro"/>
              <a:cs typeface="Trajan Pro"/>
            </a:endParaRPr>
          </a:p>
        </p:txBody>
      </p:sp>
      <p:sp>
        <p:nvSpPr>
          <p:cNvPr id="3" name="Content Placeholder 2"/>
          <p:cNvSpPr>
            <a:spLocks noGrp="1"/>
          </p:cNvSpPr>
          <p:nvPr>
            <p:ph idx="1"/>
          </p:nvPr>
        </p:nvSpPr>
        <p:spPr>
          <a:xfrm>
            <a:off x="457200" y="1530194"/>
            <a:ext cx="8229600" cy="1615174"/>
          </a:xfrm>
        </p:spPr>
        <p:txBody>
          <a:bodyPr>
            <a:noAutofit/>
          </a:bodyPr>
          <a:lstStyle/>
          <a:p>
            <a:pPr marL="0" indent="0" algn="ctr">
              <a:lnSpc>
                <a:spcPct val="90000"/>
              </a:lnSpc>
              <a:buNone/>
            </a:pPr>
            <a:r>
              <a:rPr lang="en-US" sz="3800" i="1" spc="-150" dirty="0" smtClean="0">
                <a:latin typeface="Gill Sans Light"/>
                <a:cs typeface="Gill Sans Light"/>
              </a:rPr>
              <a:t>“</a:t>
            </a:r>
            <a:r>
              <a:rPr lang="en-US" sz="3800" i="1" dirty="0" smtClean="0">
                <a:latin typeface="Gill Sans Light"/>
                <a:cs typeface="Gill Sans Light"/>
              </a:rPr>
              <a:t>When</a:t>
            </a:r>
            <a:r>
              <a:rPr lang="en-US" sz="3800" i="1" spc="-150" dirty="0" smtClean="0">
                <a:latin typeface="Gill Sans Light"/>
                <a:cs typeface="Gill Sans Light"/>
              </a:rPr>
              <a:t> he </a:t>
            </a:r>
            <a:r>
              <a:rPr lang="en-US" sz="3800" i="1" dirty="0" smtClean="0">
                <a:latin typeface="Gill Sans Light"/>
                <a:cs typeface="Gill Sans Light"/>
              </a:rPr>
              <a:t>disarmed</a:t>
            </a:r>
            <a:r>
              <a:rPr lang="en-US" sz="3800" i="1" spc="-150" dirty="0" smtClean="0">
                <a:latin typeface="Gill Sans Light"/>
                <a:cs typeface="Gill Sans Light"/>
              </a:rPr>
              <a:t> the rulers and </a:t>
            </a:r>
            <a:r>
              <a:rPr lang="en-US" sz="3800" i="1" dirty="0" smtClean="0">
                <a:latin typeface="Gill Sans Light"/>
                <a:cs typeface="Gill Sans Light"/>
              </a:rPr>
              <a:t>authorities, </a:t>
            </a:r>
            <a:r>
              <a:rPr lang="en-US" sz="3800" i="1" dirty="0">
                <a:latin typeface="Gill Sans Light"/>
                <a:cs typeface="Gill Sans Light"/>
              </a:rPr>
              <a:t> </a:t>
            </a:r>
            <a:r>
              <a:rPr lang="en-US" sz="3800" i="1" dirty="0" smtClean="0">
                <a:latin typeface="Gill Sans Light"/>
                <a:cs typeface="Gill Sans Light"/>
              </a:rPr>
              <a:t>he exposed them to public disgrace by leading them in a triumphal parade.”</a:t>
            </a:r>
          </a:p>
        </p:txBody>
      </p:sp>
      <p:sp>
        <p:nvSpPr>
          <p:cNvPr id="5" name="Title 1"/>
          <p:cNvSpPr txBox="1">
            <a:spLocks/>
          </p:cNvSpPr>
          <p:nvPr/>
        </p:nvSpPr>
        <p:spPr>
          <a:xfrm>
            <a:off x="457200" y="3284961"/>
            <a:ext cx="8229600" cy="894792"/>
          </a:xfrm>
          <a:prstGeom prst="rect">
            <a:avLst/>
          </a:prstGeom>
        </p:spPr>
        <p:txBody>
          <a:bodyPr vert="horz" lIns="91440" tIns="45720" rIns="91440" bIns="45720" rtlCol="0"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1" i="0" u="none" strike="noStrike" kern="1200" normalizeH="0" baseline="0" noProof="0" dirty="0" smtClean="0">
                <a:ln w="11430"/>
                <a:solidFill>
                  <a:srgbClr val="008000"/>
                </a:solidFill>
                <a:effectLst>
                  <a:outerShdw blurRad="50800" dist="39000" dir="5460000" algn="tl">
                    <a:srgbClr val="000000">
                      <a:alpha val="38000"/>
                    </a:srgbClr>
                  </a:outerShdw>
                </a:effectLst>
                <a:uLnTx/>
                <a:uFillTx/>
                <a:latin typeface="Trajan Pro"/>
                <a:ea typeface="+mj-ea"/>
                <a:cs typeface="Trajan Pro"/>
              </a:rPr>
              <a:t>1 Corinthians</a:t>
            </a:r>
            <a:r>
              <a:rPr kumimoji="0" lang="en-US" sz="4400" b="1" i="0" u="none" strike="noStrike" kern="1200" normalizeH="0" noProof="0" dirty="0" smtClean="0">
                <a:ln w="11430"/>
                <a:solidFill>
                  <a:srgbClr val="008000"/>
                </a:solidFill>
                <a:effectLst>
                  <a:outerShdw blurRad="50800" dist="39000" dir="5460000" algn="tl">
                    <a:srgbClr val="000000">
                      <a:alpha val="38000"/>
                    </a:srgbClr>
                  </a:outerShdw>
                </a:effectLst>
                <a:uLnTx/>
                <a:uFillTx/>
                <a:latin typeface="Trajan Pro"/>
                <a:ea typeface="+mj-ea"/>
                <a:cs typeface="Trajan Pro"/>
              </a:rPr>
              <a:t> 15:54-55</a:t>
            </a:r>
            <a:endParaRPr kumimoji="0" lang="en-US" sz="4400" b="1" i="0" u="none" strike="noStrike" kern="1200" normalizeH="0" baseline="0" noProof="0" dirty="0" smtClean="0">
              <a:ln w="11430"/>
              <a:solidFill>
                <a:srgbClr val="008000"/>
              </a:solidFill>
              <a:effectLst>
                <a:outerShdw blurRad="50800" dist="39000" dir="5460000" algn="tl">
                  <a:srgbClr val="000000">
                    <a:alpha val="38000"/>
                  </a:srgbClr>
                </a:outerShdw>
              </a:effectLst>
              <a:uLnTx/>
              <a:uFillTx/>
              <a:latin typeface="Trajan Pro"/>
              <a:ea typeface="+mj-ea"/>
              <a:cs typeface="Trajan Pro"/>
            </a:endParaRPr>
          </a:p>
        </p:txBody>
      </p:sp>
      <p:sp>
        <p:nvSpPr>
          <p:cNvPr id="6" name="Content Placeholder 2"/>
          <p:cNvSpPr txBox="1">
            <a:spLocks/>
          </p:cNvSpPr>
          <p:nvPr/>
        </p:nvSpPr>
        <p:spPr>
          <a:xfrm>
            <a:off x="457200" y="4192086"/>
            <a:ext cx="8229600" cy="1615174"/>
          </a:xfrm>
          <a:prstGeom prst="rect">
            <a:avLst/>
          </a:prstGeom>
        </p:spPr>
        <p:txBody>
          <a:bodyPr vert="horz" lIns="91440" tIns="45720" rIns="91440" bIns="45720" rtlCol="0">
            <a:noAutofit/>
          </a:bodyPr>
          <a:lstStyle/>
          <a:p>
            <a:pPr algn="ctr">
              <a:lnSpc>
                <a:spcPct val="90000"/>
              </a:lnSpc>
            </a:pPr>
            <a:r>
              <a:rPr lang="en-US" sz="3800" i="1" dirty="0" smtClean="0">
                <a:latin typeface="Gill Sans Light"/>
                <a:cs typeface="Gill Sans Light"/>
              </a:rPr>
              <a:t>“Death has been swallowed up in victory. Where, O death, is your victory? Where,      O death, is your sting?”</a:t>
            </a:r>
            <a:endParaRPr lang="en-US" sz="3800" i="1" dirty="0">
              <a:latin typeface="Gill Sans Light"/>
              <a:cs typeface="Gill Sans Light"/>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7383"/>
            <a:ext cx="8229600" cy="845444"/>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8000"/>
                </a:solidFill>
                <a:effectLst>
                  <a:outerShdw blurRad="50800" dist="39000" dir="5460000" algn="tl">
                    <a:srgbClr val="000000">
                      <a:alpha val="38000"/>
                    </a:srgbClr>
                  </a:outerShdw>
                </a:effectLst>
                <a:latin typeface="Trajan Pro"/>
                <a:cs typeface="Trajan Pro"/>
              </a:rPr>
              <a:t>1 Peter 1:3</a:t>
            </a:r>
            <a:endParaRPr lang="en-US" b="1" dirty="0">
              <a:ln w="11430"/>
              <a:solidFill>
                <a:srgbClr val="008000"/>
              </a:solidFill>
              <a:effectLst>
                <a:outerShdw blurRad="50800" dist="39000" dir="5460000" algn="tl">
                  <a:srgbClr val="000000">
                    <a:alpha val="38000"/>
                  </a:srgbClr>
                </a:outerShdw>
              </a:effectLst>
              <a:latin typeface="Trajan Pro"/>
              <a:cs typeface="Trajan Pro"/>
            </a:endParaRPr>
          </a:p>
        </p:txBody>
      </p:sp>
      <p:sp>
        <p:nvSpPr>
          <p:cNvPr id="3" name="Content Placeholder 2"/>
          <p:cNvSpPr>
            <a:spLocks noGrp="1"/>
          </p:cNvSpPr>
          <p:nvPr>
            <p:ph idx="1"/>
          </p:nvPr>
        </p:nvSpPr>
        <p:spPr>
          <a:xfrm>
            <a:off x="457200" y="1960225"/>
            <a:ext cx="8229600" cy="2890127"/>
          </a:xfrm>
        </p:spPr>
        <p:txBody>
          <a:bodyPr/>
          <a:lstStyle/>
          <a:p>
            <a:pPr marL="0" indent="0" algn="ctr">
              <a:buNone/>
            </a:pPr>
            <a:r>
              <a:rPr lang="en-US" sz="4400" i="1" dirty="0" smtClean="0">
                <a:latin typeface="Gill Sans Light"/>
                <a:cs typeface="Gill Sans Light"/>
              </a:rPr>
              <a:t>“By his great mercy he has given us a new birth into a living hope</a:t>
            </a:r>
            <a:r>
              <a:rPr lang="en-US" sz="4400" i="1" dirty="0" smtClean="0">
                <a:latin typeface="Gill Sans"/>
                <a:cs typeface="Gill Sans"/>
              </a:rPr>
              <a:t> </a:t>
            </a:r>
            <a:r>
              <a:rPr lang="en-US" sz="4400" b="1" i="1" dirty="0" smtClean="0">
                <a:latin typeface="Gill Sans"/>
                <a:cs typeface="Gill Sans"/>
              </a:rPr>
              <a:t>through the resurrection of Jesus</a:t>
            </a:r>
            <a:r>
              <a:rPr lang="en-US" sz="4400" b="1" i="1" dirty="0" smtClean="0">
                <a:latin typeface="Gill Sans Light"/>
                <a:cs typeface="Gill Sans Light"/>
              </a:rPr>
              <a:t>   </a:t>
            </a:r>
            <a:r>
              <a:rPr lang="en-US" sz="4400" i="1" dirty="0" smtClean="0">
                <a:latin typeface="Gill Sans Light"/>
                <a:cs typeface="Gill Sans Light"/>
              </a:rPr>
              <a:t>Christ from the dead”</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4779"/>
            <a:ext cx="8229600" cy="79544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8000"/>
                </a:solidFill>
                <a:effectLst>
                  <a:outerShdw blurRad="50800" dist="39000" dir="5460000" algn="tl">
                    <a:srgbClr val="000000">
                      <a:alpha val="38000"/>
                    </a:srgbClr>
                  </a:outerShdw>
                </a:effectLst>
                <a:latin typeface="Trajan Pro"/>
                <a:cs typeface="Trajan Pro"/>
              </a:rPr>
              <a:t>Romans 5:12</a:t>
            </a:r>
            <a:endParaRPr lang="en-US" b="1" dirty="0">
              <a:ln w="11430"/>
              <a:solidFill>
                <a:srgbClr val="008000"/>
              </a:solidFill>
              <a:effectLst>
                <a:outerShdw blurRad="50800" dist="39000" dir="5460000" algn="tl">
                  <a:srgbClr val="000000">
                    <a:alpha val="38000"/>
                  </a:srgbClr>
                </a:outerShdw>
              </a:effectLst>
              <a:latin typeface="Trajan Pro"/>
              <a:cs typeface="Trajan Pro"/>
            </a:endParaRPr>
          </a:p>
        </p:txBody>
      </p:sp>
      <p:sp>
        <p:nvSpPr>
          <p:cNvPr id="3" name="Content Placeholder 2"/>
          <p:cNvSpPr>
            <a:spLocks noGrp="1"/>
          </p:cNvSpPr>
          <p:nvPr>
            <p:ph idx="1"/>
          </p:nvPr>
        </p:nvSpPr>
        <p:spPr>
          <a:xfrm>
            <a:off x="457200" y="1910225"/>
            <a:ext cx="8229600" cy="2560103"/>
          </a:xfrm>
        </p:spPr>
        <p:txBody>
          <a:bodyPr/>
          <a:lstStyle/>
          <a:p>
            <a:pPr marL="0" indent="0" algn="ctr">
              <a:buNone/>
            </a:pPr>
            <a:r>
              <a:rPr lang="en-US" sz="4000" i="1" dirty="0" smtClean="0">
                <a:latin typeface="Gill Sans Light"/>
                <a:cs typeface="Gill Sans Light"/>
              </a:rPr>
              <a:t>“Therefore, just as sin came into the world through one man, and death came through sin, and so death spread to all because all have sinned.”</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40075"/>
            <a:ext cx="8229600" cy="797593"/>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8000"/>
                </a:solidFill>
                <a:effectLst>
                  <a:outerShdw blurRad="50800" dist="39000" dir="5460000" algn="tl">
                    <a:srgbClr val="000000">
                      <a:alpha val="38000"/>
                    </a:srgbClr>
                  </a:outerShdw>
                </a:effectLst>
                <a:latin typeface="Trajan Pro"/>
                <a:cs typeface="Trajan Pro"/>
              </a:rPr>
              <a:t>Death abducted Life</a:t>
            </a:r>
            <a:endParaRPr lang="en-US" b="1" dirty="0">
              <a:ln w="11430"/>
              <a:solidFill>
                <a:srgbClr val="008000"/>
              </a:solidFill>
              <a:effectLst>
                <a:outerShdw blurRad="50800" dist="39000" dir="5460000" algn="tl">
                  <a:srgbClr val="000000">
                    <a:alpha val="38000"/>
                  </a:srgbClr>
                </a:outerShdw>
              </a:effectLst>
              <a:latin typeface="Trajan Pro"/>
              <a:cs typeface="Trajan Pro"/>
            </a:endParaRPr>
          </a:p>
        </p:txBody>
      </p:sp>
      <p:sp>
        <p:nvSpPr>
          <p:cNvPr id="3" name="Content Placeholder 2"/>
          <p:cNvSpPr>
            <a:spLocks noGrp="1"/>
          </p:cNvSpPr>
          <p:nvPr>
            <p:ph idx="1"/>
          </p:nvPr>
        </p:nvSpPr>
        <p:spPr>
          <a:xfrm>
            <a:off x="457200" y="2020231"/>
            <a:ext cx="8229600" cy="2040065"/>
          </a:xfrm>
        </p:spPr>
        <p:txBody>
          <a:bodyPr/>
          <a:lstStyle/>
          <a:p>
            <a:pPr>
              <a:buClr>
                <a:srgbClr val="008000"/>
              </a:buClr>
            </a:pPr>
            <a:r>
              <a:rPr lang="en-US" sz="4000" dirty="0" smtClean="0">
                <a:latin typeface="Gill Sans Light"/>
                <a:cs typeface="Gill Sans Light"/>
              </a:rPr>
              <a:t>Through</a:t>
            </a:r>
            <a:r>
              <a:rPr lang="en-US" sz="4000" spc="-150" dirty="0" smtClean="0">
                <a:latin typeface="Gill Sans Light"/>
                <a:cs typeface="Gill Sans Light"/>
              </a:rPr>
              <a:t> sin we were all made </a:t>
            </a:r>
            <a:r>
              <a:rPr lang="en-US" sz="4000" dirty="0" smtClean="0">
                <a:latin typeface="Gill Sans Light"/>
                <a:cs typeface="Gill Sans Light"/>
              </a:rPr>
              <a:t>prisoners of the curse, brokenness, sin, sickness, evil, demons and death.</a:t>
            </a:r>
            <a:endParaRPr lang="en-US" sz="4000" dirty="0">
              <a:latin typeface="Gill Sans Light"/>
              <a:cs typeface="Gill Sans Light"/>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1040075"/>
            <a:ext cx="8229600" cy="797593"/>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8000"/>
                </a:solidFill>
                <a:effectLst>
                  <a:outerShdw blurRad="50800" dist="39000" dir="5460000" algn="tl">
                    <a:srgbClr val="000000">
                      <a:alpha val="38000"/>
                    </a:srgbClr>
                  </a:outerShdw>
                </a:effectLst>
                <a:latin typeface="Trajan Pro"/>
                <a:cs typeface="Trajan Pro"/>
              </a:rPr>
              <a:t>Death abducted Life</a:t>
            </a:r>
            <a:endParaRPr lang="en-US" b="1" dirty="0">
              <a:ln w="11430"/>
              <a:solidFill>
                <a:srgbClr val="008000"/>
              </a:solidFill>
              <a:effectLst>
                <a:outerShdw blurRad="50800" dist="39000" dir="5460000" algn="tl">
                  <a:srgbClr val="000000">
                    <a:alpha val="38000"/>
                  </a:srgbClr>
                </a:outerShdw>
              </a:effectLst>
              <a:latin typeface="Trajan Pro"/>
              <a:cs typeface="Trajan Pro"/>
            </a:endParaRPr>
          </a:p>
        </p:txBody>
      </p:sp>
      <p:sp>
        <p:nvSpPr>
          <p:cNvPr id="3" name="Content Placeholder 2"/>
          <p:cNvSpPr>
            <a:spLocks noGrp="1"/>
          </p:cNvSpPr>
          <p:nvPr>
            <p:ph idx="1"/>
          </p:nvPr>
        </p:nvSpPr>
        <p:spPr>
          <a:xfrm>
            <a:off x="457200" y="2020231"/>
            <a:ext cx="8229600" cy="3270155"/>
          </a:xfrm>
        </p:spPr>
        <p:txBody>
          <a:bodyPr>
            <a:normAutofit/>
          </a:bodyPr>
          <a:lstStyle/>
          <a:p>
            <a:pPr>
              <a:buClr>
                <a:srgbClr val="008000"/>
              </a:buClr>
            </a:pPr>
            <a:r>
              <a:rPr lang="en-US" sz="4000" dirty="0" smtClean="0">
                <a:latin typeface="Gill Sans Light"/>
                <a:cs typeface="Gill Sans Light"/>
              </a:rPr>
              <a:t>Humanity by sin opened the doors to be enslaved to death. </a:t>
            </a:r>
          </a:p>
          <a:p>
            <a:pPr>
              <a:buClr>
                <a:srgbClr val="008000"/>
              </a:buClr>
            </a:pPr>
            <a:r>
              <a:rPr lang="en-US" sz="4000" dirty="0" smtClean="0">
                <a:latin typeface="Gill Sans Light"/>
                <a:cs typeface="Gill Sans Light"/>
              </a:rPr>
              <a:t>Humanity was captive to the grave, to hell and to all satanic powers and authorities. </a:t>
            </a:r>
            <a:endParaRPr lang="en-US" sz="4000" dirty="0">
              <a:latin typeface="Gill Sans Light"/>
              <a:cs typeface="Gill Sans Light"/>
            </a:endParaRPr>
          </a:p>
        </p:txBody>
      </p:sp>
    </p:spTree>
    <p:extLst>
      <p:ext uri="{BB962C8B-B14F-4D97-AF65-F5344CB8AC3E}">
        <p14:creationId xmlns:p14="http://schemas.microsoft.com/office/powerpoint/2010/main" val="18245434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80065"/>
            <a:ext cx="8229600" cy="847596"/>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8000"/>
                </a:solidFill>
                <a:effectLst>
                  <a:outerShdw blurRad="50800" dist="39000" dir="5460000" algn="tl">
                    <a:srgbClr val="000000">
                      <a:alpha val="38000"/>
                    </a:srgbClr>
                  </a:outerShdw>
                </a:effectLst>
                <a:latin typeface="Trajan Pro"/>
                <a:cs typeface="Trajan Pro"/>
              </a:rPr>
              <a:t>Hebrews 2:14-15</a:t>
            </a:r>
            <a:endParaRPr lang="en-US" b="1" dirty="0">
              <a:ln w="11430"/>
              <a:solidFill>
                <a:srgbClr val="008000"/>
              </a:solidFill>
              <a:effectLst>
                <a:outerShdw blurRad="50800" dist="39000" dir="5460000" algn="tl">
                  <a:srgbClr val="000000">
                    <a:alpha val="38000"/>
                  </a:srgbClr>
                </a:outerShdw>
              </a:effectLst>
              <a:latin typeface="Trajan Pro"/>
              <a:cs typeface="Trajan Pro"/>
            </a:endParaRPr>
          </a:p>
        </p:txBody>
      </p:sp>
      <p:sp>
        <p:nvSpPr>
          <p:cNvPr id="3" name="Content Placeholder 2"/>
          <p:cNvSpPr>
            <a:spLocks noGrp="1"/>
          </p:cNvSpPr>
          <p:nvPr>
            <p:ph idx="1"/>
          </p:nvPr>
        </p:nvSpPr>
        <p:spPr>
          <a:xfrm>
            <a:off x="457200" y="1830218"/>
            <a:ext cx="8229600" cy="4060212"/>
          </a:xfrm>
        </p:spPr>
        <p:txBody>
          <a:bodyPr/>
          <a:lstStyle/>
          <a:p>
            <a:pPr marL="0" indent="0" algn="ctr">
              <a:lnSpc>
                <a:spcPct val="90000"/>
              </a:lnSpc>
              <a:buNone/>
            </a:pPr>
            <a:r>
              <a:rPr lang="en-US" sz="4000" i="1" dirty="0" smtClean="0">
                <a:latin typeface="Gill Sans Light"/>
                <a:cs typeface="Gill Sans Light"/>
              </a:rPr>
              <a:t>Since, therefore, the children share flesh and blood, he himself likewise shared the same things, so that through death he might destroy the one who has the power of death, that is, the devil, and free those who all their lives were held in slavery by the fear of death</a:t>
            </a:r>
            <a:r>
              <a:rPr lang="en-US" sz="4000" i="1" dirty="0" smtClean="0"/>
              <a:t>.</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4772"/>
            <a:ext cx="8229600" cy="79544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8000"/>
                </a:solidFill>
                <a:effectLst>
                  <a:outerShdw blurRad="50800" dist="39000" dir="5460000" algn="tl">
                    <a:srgbClr val="000000">
                      <a:alpha val="38000"/>
                    </a:srgbClr>
                  </a:outerShdw>
                </a:effectLst>
                <a:latin typeface="Trajan Pro"/>
                <a:cs typeface="Trajan Pro"/>
              </a:rPr>
              <a:t>The Resurrection</a:t>
            </a:r>
            <a:endParaRPr lang="en-US" b="1" dirty="0">
              <a:ln w="11430"/>
              <a:solidFill>
                <a:srgbClr val="008000"/>
              </a:solidFill>
              <a:effectLst>
                <a:outerShdw blurRad="50800" dist="39000" dir="5460000" algn="tl">
                  <a:srgbClr val="000000">
                    <a:alpha val="38000"/>
                  </a:srgbClr>
                </a:outerShdw>
              </a:effectLst>
              <a:latin typeface="Trajan Pro"/>
              <a:cs typeface="Trajan Pro"/>
            </a:endParaRPr>
          </a:p>
        </p:txBody>
      </p:sp>
      <p:sp>
        <p:nvSpPr>
          <p:cNvPr id="3" name="Content Placeholder 2"/>
          <p:cNvSpPr>
            <a:spLocks noGrp="1"/>
          </p:cNvSpPr>
          <p:nvPr>
            <p:ph idx="1"/>
          </p:nvPr>
        </p:nvSpPr>
        <p:spPr>
          <a:xfrm>
            <a:off x="457200" y="1830218"/>
            <a:ext cx="8229600" cy="3370162"/>
          </a:xfrm>
        </p:spPr>
        <p:txBody>
          <a:bodyPr>
            <a:normAutofit/>
          </a:bodyPr>
          <a:lstStyle/>
          <a:p>
            <a:pPr>
              <a:buClr>
                <a:srgbClr val="008000"/>
              </a:buClr>
            </a:pPr>
            <a:r>
              <a:rPr lang="en-US" sz="4000" dirty="0" smtClean="0">
                <a:latin typeface="Gill Sans Light"/>
                <a:cs typeface="Gill Sans Light"/>
              </a:rPr>
              <a:t>Jesus Christ was our ransom on the cross. He bore our sickness and sin. He died and descended into Hell.</a:t>
            </a:r>
          </a:p>
          <a:p>
            <a:pPr>
              <a:buClr>
                <a:srgbClr val="008000"/>
              </a:buClr>
            </a:pPr>
            <a:r>
              <a:rPr lang="en-US" sz="4000" dirty="0" smtClean="0">
                <a:latin typeface="Gill Sans Light"/>
                <a:cs typeface="Gill Sans Light"/>
              </a:rPr>
              <a:t>Hell took a simple poor Jewish man never expecting what would happen.</a:t>
            </a:r>
            <a:endParaRPr lang="en-US" sz="4000" b="1" dirty="0">
              <a:latin typeface="Gill Sans Light"/>
              <a:cs typeface="Gill Sans Light"/>
            </a:endParaRPr>
          </a:p>
        </p:txBody>
      </p:sp>
    </p:spTree>
    <p:extLst>
      <p:ext uri="{BB962C8B-B14F-4D97-AF65-F5344CB8AC3E}">
        <p14:creationId xmlns:p14="http://schemas.microsoft.com/office/powerpoint/2010/main" val="400300456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218</TotalTime>
  <Words>1136</Words>
  <Application>Microsoft Macintosh PowerPoint</Application>
  <PresentationFormat>Presentación en pantalla (4:3)</PresentationFormat>
  <Paragraphs>65</Paragraphs>
  <Slides>28</Slides>
  <Notes>0</Notes>
  <HiddenSlides>0</HiddenSlides>
  <MMClips>0</MMClips>
  <ScaleCrop>false</ScaleCrop>
  <HeadingPairs>
    <vt:vector size="4" baseType="variant">
      <vt:variant>
        <vt:lpstr>Tema</vt:lpstr>
      </vt:variant>
      <vt:variant>
        <vt:i4>1</vt:i4>
      </vt:variant>
      <vt:variant>
        <vt:lpstr>Títulos de diapositiva</vt:lpstr>
      </vt:variant>
      <vt:variant>
        <vt:i4>28</vt:i4>
      </vt:variant>
    </vt:vector>
  </HeadingPairs>
  <TitlesOfParts>
    <vt:vector size="29" baseType="lpstr">
      <vt:lpstr>Tema de Office</vt:lpstr>
      <vt:lpstr>A testimony of how satanic oppression entered into a person and his/her family and how finally all satanic chains were broken by the liberating presence  of the Risen Christ. </vt:lpstr>
      <vt:lpstr>Presentación de PowerPoint</vt:lpstr>
      <vt:lpstr>Colossians 2:15</vt:lpstr>
      <vt:lpstr>1 Peter 1:3</vt:lpstr>
      <vt:lpstr>Romans 5:12</vt:lpstr>
      <vt:lpstr>Death abducted Life</vt:lpstr>
      <vt:lpstr>Death abducted Life</vt:lpstr>
      <vt:lpstr>Hebrews 2:14-15</vt:lpstr>
      <vt:lpstr>The Resurrection</vt:lpstr>
      <vt:lpstr>The Resurrection</vt:lpstr>
      <vt:lpstr>Romans 5:17</vt:lpstr>
      <vt:lpstr>Victorious</vt:lpstr>
      <vt:lpstr>Victorious</vt:lpstr>
      <vt:lpstr>1 Corinthians 15:45</vt:lpstr>
      <vt:lpstr>Evidence  for the Resurrection</vt:lpstr>
      <vt:lpstr>Evidence  for the Resurrection</vt:lpstr>
      <vt:lpstr>Evidence  for the Resurrection</vt:lpstr>
      <vt:lpstr>Evidence  for the Resurrection</vt:lpstr>
      <vt:lpstr>Galatians 5:19-21</vt:lpstr>
      <vt:lpstr>The Gadarene</vt:lpstr>
      <vt:lpstr>The Gadarene</vt:lpstr>
      <vt:lpstr>The Gadarene</vt:lpstr>
      <vt:lpstr>The Gadarene</vt:lpstr>
      <vt:lpstr>The Gadarene</vt:lpstr>
      <vt:lpstr>Real FREEDOM Today</vt:lpstr>
      <vt:lpstr>Real FREEDOM Today</vt:lpstr>
      <vt:lpstr>Lift up your hands and receive liberation from the Risen Christ. Just as Jesus has put all our chains under his feet, break every bondage that you may have in the name of Jesus! All satanic power and satanic slavery is broken in the name of Jesus.</vt:lpstr>
      <vt:lpstr>Presentación de PowerPoint</vt:lpstr>
    </vt:vector>
  </TitlesOfParts>
  <Company>California State University: Long Beach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Colossians 2:15</dc:title>
  <dc:creator>Ismael Martin del Campo</dc:creator>
  <cp:lastModifiedBy>user</cp:lastModifiedBy>
  <cp:revision>30</cp:revision>
  <dcterms:created xsi:type="dcterms:W3CDTF">2012-06-01T11:50:14Z</dcterms:created>
  <dcterms:modified xsi:type="dcterms:W3CDTF">2013-04-02T13:08:45Z</dcterms:modified>
</cp:coreProperties>
</file>