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5" r:id="rId2"/>
    <p:sldId id="256" r:id="rId3"/>
    <p:sldId id="257" r:id="rId4"/>
    <p:sldId id="273" r:id="rId5"/>
    <p:sldId id="258" r:id="rId6"/>
    <p:sldId id="259" r:id="rId7"/>
    <p:sldId id="274" r:id="rId8"/>
    <p:sldId id="260" r:id="rId9"/>
    <p:sldId id="275" r:id="rId10"/>
    <p:sldId id="261" r:id="rId11"/>
    <p:sldId id="276" r:id="rId12"/>
    <p:sldId id="272" r:id="rId13"/>
    <p:sldId id="277" r:id="rId14"/>
    <p:sldId id="266" r:id="rId15"/>
    <p:sldId id="267" r:id="rId16"/>
    <p:sldId id="278" r:id="rId17"/>
    <p:sldId id="268" r:id="rId18"/>
    <p:sldId id="279" r:id="rId19"/>
    <p:sldId id="269" r:id="rId20"/>
    <p:sldId id="280" r:id="rId21"/>
    <p:sldId id="270" r:id="rId22"/>
    <p:sldId id="281" r:id="rId23"/>
    <p:sldId id="282" r:id="rId24"/>
    <p:sldId id="263" r:id="rId25"/>
    <p:sldId id="264" r:id="rId26"/>
    <p:sldId id="283" r:id="rId27"/>
    <p:sldId id="271" r:id="rId28"/>
    <p:sldId id="28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2" d="100"/>
          <a:sy n="122" d="100"/>
        </p:scale>
        <p:origin x="-1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1" Type="http://schemas.openxmlformats.org/officeDocument/2006/relationships/presProps" Target="presProps.xml"/><Relationship Id="rId34"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printerSettings" Target="printerSettings/printerSettings1.bin"/><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n-US"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E2BC59FA-EE0D-A943-AF30-E649BD0FB2B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284453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E2BC59FA-EE0D-A943-AF30-E649BD0FB2B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822607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n-US"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E2BC59FA-EE0D-A943-AF30-E649BD0FB2B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384830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E2BC59FA-EE0D-A943-AF30-E649BD0FB2B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366369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n-US"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E2BC59FA-EE0D-A943-AF30-E649BD0FB2B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259695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5" name="Marcador de fecha 4"/>
          <p:cNvSpPr>
            <a:spLocks noGrp="1"/>
          </p:cNvSpPr>
          <p:nvPr>
            <p:ph type="dt" sz="half" idx="10"/>
          </p:nvPr>
        </p:nvSpPr>
        <p:spPr/>
        <p:txBody>
          <a:bodyPr/>
          <a:lstStyle/>
          <a:p>
            <a:fld id="{E2BC59FA-EE0D-A943-AF30-E649BD0FB2B2}" type="datetimeFigureOut">
              <a:rPr lang="en-US" smtClean="0"/>
              <a:pPr/>
              <a:t>02/04/13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391022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7" name="Marcador de fecha 6"/>
          <p:cNvSpPr>
            <a:spLocks noGrp="1"/>
          </p:cNvSpPr>
          <p:nvPr>
            <p:ph type="dt" sz="half" idx="10"/>
          </p:nvPr>
        </p:nvSpPr>
        <p:spPr/>
        <p:txBody>
          <a:bodyPr/>
          <a:lstStyle/>
          <a:p>
            <a:fld id="{E2BC59FA-EE0D-A943-AF30-E649BD0FB2B2}" type="datetimeFigureOut">
              <a:rPr lang="en-US" smtClean="0"/>
              <a:pPr/>
              <a:t>02/04/13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417732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fecha 2"/>
          <p:cNvSpPr>
            <a:spLocks noGrp="1"/>
          </p:cNvSpPr>
          <p:nvPr>
            <p:ph type="dt" sz="half" idx="10"/>
          </p:nvPr>
        </p:nvSpPr>
        <p:spPr/>
        <p:txBody>
          <a:bodyPr/>
          <a:lstStyle/>
          <a:p>
            <a:fld id="{E2BC59FA-EE0D-A943-AF30-E649BD0FB2B2}" type="datetimeFigureOut">
              <a:rPr lang="en-US" smtClean="0"/>
              <a:pPr/>
              <a:t>02/04/13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31800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2BC59FA-EE0D-A943-AF30-E649BD0FB2B2}" type="datetimeFigureOut">
              <a:rPr lang="en-US" smtClean="0"/>
              <a:pPr/>
              <a:t>02/04/13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285106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n-US"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E2BC59FA-EE0D-A943-AF30-E649BD0FB2B2}" type="datetimeFigureOut">
              <a:rPr lang="en-US" smtClean="0"/>
              <a:pPr/>
              <a:t>02/04/13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202086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E2BC59FA-EE0D-A943-AF30-E649BD0FB2B2}" type="datetimeFigureOut">
              <a:rPr lang="en-US" smtClean="0"/>
              <a:pPr/>
              <a:t>02/04/13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DF78EFB-D814-9D44-AA2B-056648B66FD1}" type="slidenum">
              <a:rPr lang="en-US" smtClean="0"/>
              <a:pPr/>
              <a:t>‹Nr.›</a:t>
            </a:fld>
            <a:endParaRPr lang="en-US"/>
          </a:p>
        </p:txBody>
      </p:sp>
    </p:spTree>
    <p:extLst>
      <p:ext uri="{BB962C8B-B14F-4D97-AF65-F5344CB8AC3E}">
        <p14:creationId xmlns:p14="http://schemas.microsoft.com/office/powerpoint/2010/main" val="3453956343"/>
      </p:ext>
    </p:extLst>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C59FA-EE0D-A943-AF30-E649BD0FB2B2}" type="datetimeFigureOut">
              <a:rPr lang="en-US" smtClean="0"/>
              <a:pPr/>
              <a:t>02/04/13</a:t>
            </a:fld>
            <a:endParaRPr lang="en-U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78EFB-D814-9D44-AA2B-056648B66FD1}" type="slidenum">
              <a:rPr lang="en-US" smtClean="0"/>
              <a:pPr/>
              <a:t>‹Nr.›</a:t>
            </a:fld>
            <a:endParaRPr lang="en-US"/>
          </a:p>
        </p:txBody>
      </p:sp>
    </p:spTree>
    <p:extLst>
      <p:ext uri="{BB962C8B-B14F-4D97-AF65-F5344CB8AC3E}">
        <p14:creationId xmlns:p14="http://schemas.microsoft.com/office/powerpoint/2010/main" val="4109838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0056"/>
            <a:ext cx="8229600" cy="5488569"/>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200" b="1" dirty="0" smtClean="0">
                <a:ln w="11430"/>
                <a:solidFill>
                  <a:srgbClr val="31859C"/>
                </a:solidFill>
                <a:effectLst>
                  <a:outerShdw blurRad="50800" dist="39000" dir="5460000" algn="tl">
                    <a:srgbClr val="000000">
                      <a:alpha val="38000"/>
                    </a:srgbClr>
                  </a:outerShdw>
                </a:effectLst>
                <a:latin typeface="Trajan Pro"/>
                <a:cs typeface="Trajan Pro"/>
              </a:rPr>
              <a:t>Let the conference speaker begin with a testimony of how being far from God, one of his/her relationships (parents, children, spouse) was broken</a:t>
            </a:r>
            <a:r>
              <a:rPr lang="en-US" sz="3200" b="1" dirty="0">
                <a:ln w="11430"/>
                <a:solidFill>
                  <a:srgbClr val="31859C"/>
                </a:solidFill>
                <a:effectLst>
                  <a:outerShdw blurRad="50800" dist="39000" dir="5460000" algn="tl">
                    <a:srgbClr val="000000">
                      <a:alpha val="38000"/>
                    </a:srgbClr>
                  </a:outerShdw>
                </a:effectLst>
                <a:latin typeface="Trajan Pro"/>
                <a:cs typeface="Trajan Pro"/>
              </a:rPr>
              <a:t> </a:t>
            </a:r>
            <a:r>
              <a:rPr lang="en-US" sz="3200" b="1" dirty="0" smtClean="0">
                <a:ln w="11430"/>
                <a:solidFill>
                  <a:srgbClr val="31859C"/>
                </a:solidFill>
                <a:effectLst>
                  <a:outerShdw blurRad="50800" dist="39000" dir="5460000" algn="tl">
                    <a:srgbClr val="000000">
                      <a:alpha val="38000"/>
                    </a:srgbClr>
                  </a:outerShdw>
                </a:effectLst>
                <a:latin typeface="Trajan Pro"/>
                <a:cs typeface="Trajan Pro"/>
              </a:rPr>
              <a:t>until it turned into bitterness. </a:t>
            </a:r>
            <a:r>
              <a:rPr lang="en-US" sz="3200" b="1" dirty="0">
                <a:ln w="11430"/>
                <a:solidFill>
                  <a:srgbClr val="31859C"/>
                </a:solidFill>
                <a:effectLst>
                  <a:outerShdw blurRad="50800" dist="39000" dir="5460000" algn="tl">
                    <a:srgbClr val="000000">
                      <a:alpha val="38000"/>
                    </a:srgbClr>
                  </a:outerShdw>
                </a:effectLst>
                <a:latin typeface="Trajan Pro"/>
                <a:cs typeface="Trajan Pro"/>
              </a:rPr>
              <a:t>A</a:t>
            </a:r>
            <a:r>
              <a:rPr lang="en-US" sz="3200" b="1" dirty="0" smtClean="0">
                <a:ln w="11430"/>
                <a:solidFill>
                  <a:srgbClr val="31859C"/>
                </a:solidFill>
                <a:effectLst>
                  <a:outerShdw blurRad="50800" dist="39000" dir="5460000" algn="tl">
                    <a:srgbClr val="000000">
                      <a:alpha val="38000"/>
                    </a:srgbClr>
                  </a:outerShdw>
                </a:effectLst>
                <a:latin typeface="Trajan Pro"/>
                <a:cs typeface="Trajan Pro"/>
              </a:rPr>
              <a:t>nd how the presence of Jesus filled with peace his/her life, to the point where that once broken relationship was restored.</a:t>
            </a:r>
            <a:endParaRPr lang="en-US" sz="3200" b="1" dirty="0">
              <a:ln w="11430"/>
              <a:solidFill>
                <a:srgbClr val="31859C"/>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4690"/>
            <a:ext cx="8229600" cy="85544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The Meaning of Peace</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950227"/>
            <a:ext cx="8229600" cy="3690186"/>
          </a:xfrm>
        </p:spPr>
        <p:txBody>
          <a:bodyPr>
            <a:normAutofit/>
          </a:bodyPr>
          <a:lstStyle/>
          <a:p>
            <a:pPr>
              <a:buClr>
                <a:schemeClr val="accent5">
                  <a:lumMod val="75000"/>
                </a:schemeClr>
              </a:buClr>
            </a:pPr>
            <a:r>
              <a:rPr lang="en-US" sz="3800" dirty="0" smtClean="0">
                <a:latin typeface="Gill Sans Light"/>
                <a:cs typeface="Gill Sans Light"/>
              </a:rPr>
              <a:t>At the birth of Jesus angels appeared in Heaven glorifying God and proclaiming peace to human beings. </a:t>
            </a:r>
          </a:p>
          <a:p>
            <a:pPr>
              <a:buClr>
                <a:schemeClr val="accent5">
                  <a:lumMod val="75000"/>
                </a:schemeClr>
              </a:buClr>
            </a:pPr>
            <a:r>
              <a:rPr lang="en-US" sz="3800" dirty="0" smtClean="0">
                <a:latin typeface="Gill Sans Light"/>
                <a:cs typeface="Gill Sans Light"/>
              </a:rPr>
              <a:t>In the birth of Jesus, God gifted us with the restoration of all our broken relationships.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0225"/>
            <a:ext cx="8229600" cy="2490098"/>
          </a:xfrm>
        </p:spPr>
        <p:txBody>
          <a:bodyPr>
            <a:normAutofit/>
          </a:bodyPr>
          <a:lstStyle/>
          <a:p>
            <a:pPr>
              <a:buClr>
                <a:schemeClr val="accent5">
                  <a:lumMod val="75000"/>
                </a:schemeClr>
              </a:buClr>
            </a:pPr>
            <a:r>
              <a:rPr lang="en-US" sz="3800" dirty="0" smtClean="0">
                <a:latin typeface="Gill Sans Light"/>
                <a:cs typeface="Gill Sans Light"/>
              </a:rPr>
              <a:t>In Jesus, God has joined his divine nature with our human nature and as such eternal doors</a:t>
            </a:r>
            <a:r>
              <a:rPr lang="en-US" sz="3800" spc="-150" dirty="0" smtClean="0">
                <a:latin typeface="Gill Sans Light"/>
                <a:cs typeface="Gill Sans Light"/>
              </a:rPr>
              <a:t> have been </a:t>
            </a:r>
            <a:r>
              <a:rPr lang="en-US" sz="3800" dirty="0" smtClean="0">
                <a:latin typeface="Gill Sans Light"/>
                <a:cs typeface="Gill Sans Light"/>
              </a:rPr>
              <a:t>opened toward     a relationship with God.</a:t>
            </a:r>
            <a:endParaRPr lang="en-US" sz="3800" dirty="0">
              <a:latin typeface="Gill Sans Light"/>
              <a:cs typeface="Gill Sans Light"/>
            </a:endParaRPr>
          </a:p>
        </p:txBody>
      </p:sp>
      <p:sp>
        <p:nvSpPr>
          <p:cNvPr id="5" name="Title 1"/>
          <p:cNvSpPr>
            <a:spLocks noGrp="1"/>
          </p:cNvSpPr>
          <p:nvPr>
            <p:ph type="title"/>
          </p:nvPr>
        </p:nvSpPr>
        <p:spPr>
          <a:xfrm>
            <a:off x="457200" y="964690"/>
            <a:ext cx="8229600" cy="85544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The Meaning of Peace</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Tree>
    <p:extLst>
      <p:ext uri="{BB962C8B-B14F-4D97-AF65-F5344CB8AC3E}">
        <p14:creationId xmlns:p14="http://schemas.microsoft.com/office/powerpoint/2010/main" val="5710743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682"/>
            <a:ext cx="8229600" cy="13255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600" b="1" dirty="0" smtClean="0">
                <a:ln w="11430"/>
                <a:solidFill>
                  <a:srgbClr val="31859C"/>
                </a:solidFill>
                <a:effectLst>
                  <a:outerShdw blurRad="50800" dist="39000" dir="5460000" algn="tl">
                    <a:srgbClr val="000000">
                      <a:alpha val="38000"/>
                    </a:srgbClr>
                  </a:outerShdw>
                </a:effectLst>
                <a:latin typeface="Trajan Pro"/>
                <a:cs typeface="Trajan Pro"/>
              </a:rPr>
              <a:t>God’s Peace </a:t>
            </a:r>
            <a:r>
              <a:rPr lang="en-US" sz="4600" b="1" dirty="0">
                <a:ln w="11430"/>
                <a:solidFill>
                  <a:srgbClr val="31859C"/>
                </a:solidFill>
                <a:effectLst>
                  <a:outerShdw blurRad="50800" dist="39000" dir="5460000" algn="tl">
                    <a:srgbClr val="000000">
                      <a:alpha val="38000"/>
                    </a:srgbClr>
                  </a:outerShdw>
                </a:effectLst>
                <a:latin typeface="Trajan Pro"/>
                <a:cs typeface="Trajan Pro"/>
              </a:rPr>
              <a:t/>
            </a:r>
            <a:br>
              <a:rPr lang="en-US" sz="4600" b="1" dirty="0">
                <a:ln w="11430"/>
                <a:solidFill>
                  <a:srgbClr val="31859C"/>
                </a:solidFill>
                <a:effectLst>
                  <a:outerShdw blurRad="50800" dist="39000" dir="5460000" algn="tl">
                    <a:srgbClr val="000000">
                      <a:alpha val="38000"/>
                    </a:srgbClr>
                  </a:outerShdw>
                </a:effectLst>
                <a:latin typeface="Trajan Pro"/>
                <a:cs typeface="Trajan Pro"/>
              </a:rPr>
            </a:br>
            <a:r>
              <a:rPr lang="en-US" sz="3000" b="1" dirty="0">
                <a:ln w="11430"/>
                <a:solidFill>
                  <a:srgbClr val="31859C"/>
                </a:solidFill>
                <a:effectLst>
                  <a:outerShdw blurRad="50800" dist="39000" dir="5460000" algn="tl">
                    <a:srgbClr val="000000">
                      <a:alpha val="38000"/>
                    </a:srgbClr>
                  </a:outerShdw>
                </a:effectLst>
                <a:latin typeface="Trajan Pro"/>
                <a:cs typeface="Trajan Pro"/>
              </a:rPr>
              <a:t>O</a:t>
            </a:r>
            <a:r>
              <a:rPr lang="en-US" sz="3000" b="1" dirty="0" smtClean="0">
                <a:ln w="11430"/>
                <a:solidFill>
                  <a:srgbClr val="31859C"/>
                </a:solidFill>
                <a:effectLst>
                  <a:outerShdw blurRad="50800" dist="39000" dir="5460000" algn="tl">
                    <a:srgbClr val="000000">
                      <a:alpha val="38000"/>
                    </a:srgbClr>
                  </a:outerShdw>
                </a:effectLst>
                <a:latin typeface="Trajan Pro"/>
                <a:cs typeface="Trajan Pro"/>
              </a:rPr>
              <a:t>ur Protection</a:t>
            </a:r>
            <a:endParaRPr lang="en-US" sz="3000"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217194" y="2300251"/>
            <a:ext cx="8713050" cy="3540174"/>
          </a:xfrm>
        </p:spPr>
        <p:txBody>
          <a:bodyPr>
            <a:normAutofit/>
          </a:bodyPr>
          <a:lstStyle/>
          <a:p>
            <a:pPr>
              <a:buNone/>
            </a:pPr>
            <a:r>
              <a:rPr lang="en-US" sz="3600" b="1" dirty="0" smtClean="0">
                <a:latin typeface="Gill Sans"/>
                <a:cs typeface="Gill Sans"/>
              </a:rPr>
              <a:t>  </a:t>
            </a:r>
            <a:r>
              <a:rPr lang="en-US" sz="3600" b="1" spc="-300" dirty="0" smtClean="0">
                <a:latin typeface="Gill Sans"/>
                <a:cs typeface="Gill Sans"/>
              </a:rPr>
              <a:t> </a:t>
            </a:r>
            <a:r>
              <a:rPr lang="en-US" sz="3600" b="1" dirty="0" smtClean="0">
                <a:latin typeface="Gill Sans"/>
                <a:cs typeface="Gill Sans"/>
              </a:rPr>
              <a:t>In Christ Jesus, we can receive God’s peace which is the medicine </a:t>
            </a:r>
            <a:r>
              <a:rPr lang="en-US" sz="3600" b="1" spc="-150" dirty="0" smtClean="0">
                <a:latin typeface="Gill Sans"/>
                <a:cs typeface="Gill Sans"/>
              </a:rPr>
              <a:t>for the healing of all our relationships. It’s something so deep and powerful </a:t>
            </a:r>
            <a:r>
              <a:rPr lang="en-US" sz="3600" b="1" dirty="0" smtClean="0">
                <a:latin typeface="Gill Sans"/>
                <a:cs typeface="Gill Sans"/>
              </a:rPr>
              <a:t>that the Bible describes it in the following manner:</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10261"/>
            <a:ext cx="8229600" cy="2720114"/>
          </a:xfrm>
        </p:spPr>
        <p:txBody>
          <a:bodyPr>
            <a:normAutofit/>
          </a:bodyPr>
          <a:lstStyle/>
          <a:p>
            <a:pPr algn="ctr">
              <a:buNone/>
            </a:pPr>
            <a:r>
              <a:rPr lang="en-US" sz="4000" i="1" dirty="0" smtClean="0">
                <a:latin typeface="Gill Sans Light"/>
                <a:cs typeface="Gill Sans Light"/>
              </a:rPr>
              <a:t>“</a:t>
            </a:r>
            <a:r>
              <a:rPr lang="en-US" sz="4000" i="1" dirty="0">
                <a:latin typeface="Gill Sans Light"/>
                <a:cs typeface="Gill Sans Light"/>
              </a:rPr>
              <a:t>And the peace of God, which </a:t>
            </a:r>
            <a:r>
              <a:rPr lang="en-US" sz="4000" i="1" dirty="0" err="1">
                <a:latin typeface="Gill Sans Light"/>
                <a:cs typeface="Gill Sans Light"/>
              </a:rPr>
              <a:t>passeth</a:t>
            </a:r>
            <a:r>
              <a:rPr lang="en-US" sz="4000" i="1" dirty="0">
                <a:latin typeface="Gill Sans Light"/>
                <a:cs typeface="Gill Sans Light"/>
              </a:rPr>
              <a:t> all understanding, shall keep your hearts and minds through Christ </a:t>
            </a:r>
            <a:r>
              <a:rPr lang="en-US" sz="4000" i="1" dirty="0" smtClean="0">
                <a:latin typeface="Gill Sans Light"/>
                <a:cs typeface="Gill Sans Light"/>
              </a:rPr>
              <a:t>Jesus.”</a:t>
            </a:r>
          </a:p>
          <a:p>
            <a:pPr algn="ctr">
              <a:buNone/>
            </a:pPr>
            <a:r>
              <a:rPr lang="en-US" sz="4000" b="1" i="1" dirty="0" smtClean="0">
                <a:latin typeface="Gill Sans"/>
                <a:cs typeface="Gill Sans"/>
              </a:rPr>
              <a:t>Philippians 4:7</a:t>
            </a:r>
            <a:endParaRPr lang="en-US" sz="4000" b="1" i="1" dirty="0">
              <a:latin typeface="Gill Sans"/>
              <a:cs typeface="Gill Sans"/>
            </a:endParaRPr>
          </a:p>
        </p:txBody>
      </p:sp>
      <p:sp>
        <p:nvSpPr>
          <p:cNvPr id="5" name="Title 1"/>
          <p:cNvSpPr>
            <a:spLocks noGrp="1"/>
          </p:cNvSpPr>
          <p:nvPr>
            <p:ph type="title"/>
          </p:nvPr>
        </p:nvSpPr>
        <p:spPr>
          <a:xfrm>
            <a:off x="457200" y="864682"/>
            <a:ext cx="8229600" cy="13255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600" b="1" dirty="0" smtClean="0">
                <a:ln w="11430"/>
                <a:solidFill>
                  <a:srgbClr val="31859C"/>
                </a:solidFill>
                <a:effectLst>
                  <a:outerShdw blurRad="50800" dist="39000" dir="5460000" algn="tl">
                    <a:srgbClr val="000000">
                      <a:alpha val="38000"/>
                    </a:srgbClr>
                  </a:outerShdw>
                </a:effectLst>
                <a:latin typeface="Trajan Pro"/>
                <a:cs typeface="Trajan Pro"/>
              </a:rPr>
              <a:t>God’s Peace </a:t>
            </a:r>
            <a:r>
              <a:rPr lang="en-US" sz="4600" b="1" dirty="0">
                <a:ln w="11430"/>
                <a:solidFill>
                  <a:srgbClr val="31859C"/>
                </a:solidFill>
                <a:effectLst>
                  <a:outerShdw blurRad="50800" dist="39000" dir="5460000" algn="tl">
                    <a:srgbClr val="000000">
                      <a:alpha val="38000"/>
                    </a:srgbClr>
                  </a:outerShdw>
                </a:effectLst>
                <a:latin typeface="Trajan Pro"/>
                <a:cs typeface="Trajan Pro"/>
              </a:rPr>
              <a:t/>
            </a:r>
            <a:br>
              <a:rPr lang="en-US" sz="4600" b="1" dirty="0">
                <a:ln w="11430"/>
                <a:solidFill>
                  <a:srgbClr val="31859C"/>
                </a:solidFill>
                <a:effectLst>
                  <a:outerShdw blurRad="50800" dist="39000" dir="5460000" algn="tl">
                    <a:srgbClr val="000000">
                      <a:alpha val="38000"/>
                    </a:srgbClr>
                  </a:outerShdw>
                </a:effectLst>
                <a:latin typeface="Trajan Pro"/>
                <a:cs typeface="Trajan Pro"/>
              </a:rPr>
            </a:br>
            <a:r>
              <a:rPr lang="en-US" sz="3000" b="1" dirty="0">
                <a:ln w="11430"/>
                <a:solidFill>
                  <a:srgbClr val="31859C"/>
                </a:solidFill>
                <a:effectLst>
                  <a:outerShdw blurRad="50800" dist="39000" dir="5460000" algn="tl">
                    <a:srgbClr val="000000">
                      <a:alpha val="38000"/>
                    </a:srgbClr>
                  </a:outerShdw>
                </a:effectLst>
                <a:latin typeface="Trajan Pro"/>
                <a:cs typeface="Trajan Pro"/>
              </a:rPr>
              <a:t>O</a:t>
            </a:r>
            <a:r>
              <a:rPr lang="en-US" sz="3000" b="1" dirty="0" smtClean="0">
                <a:ln w="11430"/>
                <a:solidFill>
                  <a:srgbClr val="31859C"/>
                </a:solidFill>
                <a:effectLst>
                  <a:outerShdw blurRad="50800" dist="39000" dir="5460000" algn="tl">
                    <a:srgbClr val="000000">
                      <a:alpha val="38000"/>
                    </a:srgbClr>
                  </a:outerShdw>
                </a:effectLst>
                <a:latin typeface="Trajan Pro"/>
                <a:cs typeface="Trajan Pro"/>
              </a:rPr>
              <a:t>ur Protection</a:t>
            </a:r>
            <a:endParaRPr lang="en-US" sz="3000" b="1" dirty="0">
              <a:ln w="11430"/>
              <a:solidFill>
                <a:srgbClr val="31859C"/>
              </a:solidFill>
              <a:effectLst>
                <a:outerShdw blurRad="50800" dist="39000" dir="5460000" algn="tl">
                  <a:srgbClr val="000000">
                    <a:alpha val="38000"/>
                  </a:srgbClr>
                </a:outerShdw>
              </a:effectLst>
              <a:latin typeface="Trajan Pro"/>
              <a:cs typeface="Trajan Pro"/>
            </a:endParaRPr>
          </a:p>
        </p:txBody>
      </p:sp>
    </p:spTree>
    <p:extLst>
      <p:ext uri="{BB962C8B-B14F-4D97-AF65-F5344CB8AC3E}">
        <p14:creationId xmlns:p14="http://schemas.microsoft.com/office/powerpoint/2010/main" val="400253391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4771"/>
            <a:ext cx="8229600" cy="85544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2 Corinthians 5:18</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900223"/>
            <a:ext cx="8229600" cy="3970205"/>
          </a:xfrm>
        </p:spPr>
        <p:txBody>
          <a:bodyPr>
            <a:normAutofit/>
          </a:bodyPr>
          <a:lstStyle/>
          <a:p>
            <a:pPr marL="0" indent="0" algn="ctr">
              <a:buNone/>
            </a:pPr>
            <a:r>
              <a:rPr lang="en-US" sz="4000" i="1" dirty="0" smtClean="0">
                <a:latin typeface="Gill Sans Light"/>
                <a:cs typeface="Gill Sans Light"/>
              </a:rPr>
              <a:t>“</a:t>
            </a:r>
            <a:r>
              <a:rPr lang="en-US" sz="4000" i="1" dirty="0">
                <a:latin typeface="Gill Sans Light"/>
                <a:cs typeface="Gill Sans Light"/>
              </a:rPr>
              <a:t>And all things are of God, who hath</a:t>
            </a:r>
            <a:r>
              <a:rPr lang="en-US" sz="4000" i="1" dirty="0">
                <a:latin typeface="Gill Sans"/>
                <a:cs typeface="Gill Sans"/>
              </a:rPr>
              <a:t> </a:t>
            </a:r>
            <a:r>
              <a:rPr lang="en-US" sz="4000" b="1" i="1" dirty="0">
                <a:latin typeface="Gill Sans"/>
                <a:cs typeface="Gill Sans"/>
              </a:rPr>
              <a:t>reconciled</a:t>
            </a:r>
            <a:r>
              <a:rPr lang="en-US" sz="4000" i="1" dirty="0">
                <a:latin typeface="Gill Sans"/>
                <a:cs typeface="Gill Sans"/>
              </a:rPr>
              <a:t> </a:t>
            </a:r>
            <a:r>
              <a:rPr lang="en-US" sz="4000" i="1" dirty="0">
                <a:latin typeface="Gill Sans Light"/>
                <a:cs typeface="Gill Sans Light"/>
              </a:rPr>
              <a:t>us to himself by Jesus Christ, and hath given to us the ministry of </a:t>
            </a:r>
            <a:r>
              <a:rPr lang="en-US" sz="4000" i="1" dirty="0" smtClean="0">
                <a:latin typeface="Gill Sans Light"/>
                <a:cs typeface="Gill Sans Light"/>
              </a:rPr>
              <a:t>reconciliation”</a:t>
            </a:r>
          </a:p>
          <a:p>
            <a:pPr marL="0" indent="0" algn="ctr">
              <a:buNone/>
            </a:pPr>
            <a:endParaRPr lang="en-US" sz="1400" dirty="0" smtClean="0">
              <a:latin typeface="Gill Sans"/>
              <a:cs typeface="Gill Sans"/>
            </a:endParaRPr>
          </a:p>
          <a:p>
            <a:pPr marL="0" indent="0" algn="ctr">
              <a:lnSpc>
                <a:spcPct val="80000"/>
              </a:lnSpc>
              <a:buNone/>
            </a:pPr>
            <a:r>
              <a:rPr lang="en-US" sz="3700" b="1" dirty="0" smtClean="0">
                <a:latin typeface="Gill Sans"/>
                <a:cs typeface="Gill Sans"/>
              </a:rPr>
              <a:t>Reconcile,</a:t>
            </a:r>
            <a:endParaRPr lang="en-US" sz="3700" b="1" dirty="0" smtClean="0">
              <a:latin typeface="Gill Sans"/>
              <a:cs typeface="Gill Sans"/>
            </a:endParaRPr>
          </a:p>
          <a:p>
            <a:pPr marL="0" indent="0" algn="ctr">
              <a:lnSpc>
                <a:spcPct val="80000"/>
              </a:lnSpc>
              <a:buNone/>
            </a:pPr>
            <a:r>
              <a:rPr lang="en-US" sz="3700" b="1" dirty="0" smtClean="0">
                <a:latin typeface="Gill Sans"/>
                <a:cs typeface="Gill Sans"/>
              </a:rPr>
              <a:t> it means to bring into harmony.</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4695"/>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900" b="1" dirty="0" smtClean="0">
                <a:ln w="11430"/>
                <a:solidFill>
                  <a:srgbClr val="31859C"/>
                </a:solidFill>
                <a:effectLst>
                  <a:outerShdw blurRad="50800" dist="39000" dir="5460000" algn="tl">
                    <a:srgbClr val="000000">
                      <a:alpha val="38000"/>
                    </a:srgbClr>
                  </a:outerShdw>
                </a:effectLst>
                <a:latin typeface="Trajan Pro"/>
                <a:cs typeface="Trajan Pro"/>
              </a:rPr>
              <a:t>The Prodigal Son: </a:t>
            </a:r>
            <a:br>
              <a:rPr lang="en-US" sz="4900" b="1" dirty="0" smtClean="0">
                <a:ln w="11430"/>
                <a:solidFill>
                  <a:srgbClr val="31859C"/>
                </a:solidFill>
                <a:effectLst>
                  <a:outerShdw blurRad="50800" dist="39000" dir="5460000" algn="tl">
                    <a:srgbClr val="000000">
                      <a:alpha val="38000"/>
                    </a:srgbClr>
                  </a:outerShdw>
                </a:effectLst>
                <a:latin typeface="Trajan Pro"/>
                <a:cs typeface="Trajan Pro"/>
              </a:rPr>
            </a:br>
            <a:r>
              <a:rPr lang="en-US" sz="3600" b="1" dirty="0" smtClean="0">
                <a:ln w="11430"/>
                <a:solidFill>
                  <a:srgbClr val="31859C"/>
                </a:solidFill>
                <a:effectLst>
                  <a:outerShdw blurRad="50800" dist="39000" dir="5460000" algn="tl">
                    <a:srgbClr val="000000">
                      <a:alpha val="38000"/>
                    </a:srgbClr>
                  </a:outerShdw>
                </a:effectLst>
                <a:latin typeface="Trajan Pro"/>
                <a:cs typeface="Trajan Pro"/>
              </a:rPr>
              <a:t>The blessing of Peace</a:t>
            </a:r>
            <a:endParaRPr lang="en-US" sz="3600"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390260"/>
            <a:ext cx="8229600" cy="2130072"/>
          </a:xfrm>
        </p:spPr>
        <p:txBody>
          <a:bodyPr>
            <a:normAutofit/>
          </a:bodyPr>
          <a:lstStyle/>
          <a:p>
            <a:pPr marL="0" indent="0" algn="ctr">
              <a:buNone/>
            </a:pPr>
            <a:r>
              <a:rPr lang="en-US" sz="4400" i="1" dirty="0" smtClean="0">
                <a:latin typeface="Gill Sans Light"/>
                <a:cs typeface="Gill Sans Light"/>
              </a:rPr>
              <a:t>The prodigal son broke his relationship with his father and all those who surrounded him in his household.</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50255"/>
            <a:ext cx="8229600" cy="3620179"/>
          </a:xfrm>
        </p:spPr>
        <p:txBody>
          <a:bodyPr>
            <a:normAutofit/>
          </a:bodyPr>
          <a:lstStyle/>
          <a:p>
            <a:pPr marL="0" indent="0" algn="ctr">
              <a:buNone/>
            </a:pPr>
            <a:r>
              <a:rPr lang="en-US" i="1" dirty="0" smtClean="0">
                <a:latin typeface="Gill Sans Light"/>
                <a:cs typeface="Gill Sans Light"/>
              </a:rPr>
              <a:t>“Then Jesus said, ‘There was a man who had two sons. The younger of them said to his father, Father, give me the share of the property that will belong to me. So he divided his property between them. A few days later the younger son gathered all he had and traveled to a distant</a:t>
            </a:r>
            <a:r>
              <a:rPr lang="en-US" i="1" spc="-150" dirty="0" smtClean="0">
                <a:latin typeface="Gill Sans Light"/>
                <a:cs typeface="Gill Sans Light"/>
              </a:rPr>
              <a:t> country, and </a:t>
            </a:r>
            <a:r>
              <a:rPr lang="en-US" i="1" dirty="0" smtClean="0">
                <a:latin typeface="Gill Sans Light"/>
                <a:cs typeface="Gill Sans Light"/>
              </a:rPr>
              <a:t>there he squandered     his property in dissolute living” </a:t>
            </a:r>
            <a:r>
              <a:rPr lang="en-US" sz="2800" b="1" i="1" dirty="0" smtClean="0">
                <a:latin typeface="Gill Sans"/>
                <a:cs typeface="Gill Sans"/>
              </a:rPr>
              <a:t>(Luke 15:11-13</a:t>
            </a:r>
            <a:r>
              <a:rPr lang="en-US" sz="2800" i="1" dirty="0" smtClean="0">
                <a:latin typeface="Gill Sans"/>
                <a:cs typeface="Gill Sans"/>
              </a:rPr>
              <a:t>).</a:t>
            </a:r>
          </a:p>
        </p:txBody>
      </p:sp>
      <p:sp>
        <p:nvSpPr>
          <p:cNvPr id="5" name="Title 1"/>
          <p:cNvSpPr>
            <a:spLocks noGrp="1"/>
          </p:cNvSpPr>
          <p:nvPr>
            <p:ph type="title"/>
          </p:nvPr>
        </p:nvSpPr>
        <p:spPr>
          <a:xfrm>
            <a:off x="457200" y="1047244"/>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900" b="1" dirty="0" smtClean="0">
                <a:ln w="11430"/>
                <a:solidFill>
                  <a:srgbClr val="31859C"/>
                </a:solidFill>
                <a:effectLst>
                  <a:outerShdw blurRad="50800" dist="39000" dir="5460000" algn="tl">
                    <a:srgbClr val="000000">
                      <a:alpha val="38000"/>
                    </a:srgbClr>
                  </a:outerShdw>
                </a:effectLst>
                <a:latin typeface="Trajan Pro"/>
                <a:cs typeface="Trajan Pro"/>
              </a:rPr>
              <a:t>The Prodigal Son: </a:t>
            </a:r>
            <a:br>
              <a:rPr lang="en-US" sz="4900" b="1" dirty="0" smtClean="0">
                <a:ln w="11430"/>
                <a:solidFill>
                  <a:srgbClr val="31859C"/>
                </a:solidFill>
                <a:effectLst>
                  <a:outerShdw blurRad="50800" dist="39000" dir="5460000" algn="tl">
                    <a:srgbClr val="000000">
                      <a:alpha val="38000"/>
                    </a:srgbClr>
                  </a:outerShdw>
                </a:effectLst>
                <a:latin typeface="Trajan Pro"/>
                <a:cs typeface="Trajan Pro"/>
              </a:rPr>
            </a:br>
            <a:r>
              <a:rPr lang="en-US" sz="3600" b="1" dirty="0" smtClean="0">
                <a:ln w="11430"/>
                <a:solidFill>
                  <a:srgbClr val="31859C"/>
                </a:solidFill>
                <a:effectLst>
                  <a:outerShdw blurRad="50800" dist="39000" dir="5460000" algn="tl">
                    <a:srgbClr val="000000">
                      <a:alpha val="38000"/>
                    </a:srgbClr>
                  </a:outerShdw>
                </a:effectLst>
                <a:latin typeface="Trajan Pro"/>
                <a:cs typeface="Trajan Pro"/>
              </a:rPr>
              <a:t>The blessing of Peace</a:t>
            </a:r>
            <a:endParaRPr lang="en-US" sz="3600" b="1" dirty="0">
              <a:ln w="11430"/>
              <a:solidFill>
                <a:srgbClr val="31859C"/>
              </a:solidFill>
              <a:effectLst>
                <a:outerShdw blurRad="50800" dist="39000" dir="5460000" algn="tl">
                  <a:srgbClr val="000000">
                    <a:alpha val="38000"/>
                  </a:srgbClr>
                </a:outerShdw>
              </a:effectLst>
              <a:latin typeface="Trajan Pro"/>
              <a:cs typeface="Trajan Pro"/>
            </a:endParaRPr>
          </a:p>
        </p:txBody>
      </p:sp>
    </p:spTree>
    <p:extLst>
      <p:ext uri="{BB962C8B-B14F-4D97-AF65-F5344CB8AC3E}">
        <p14:creationId xmlns:p14="http://schemas.microsoft.com/office/powerpoint/2010/main" val="8251999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800" b="1" dirty="0" smtClean="0">
                <a:ln w="11430"/>
                <a:solidFill>
                  <a:srgbClr val="31859C"/>
                </a:solidFill>
                <a:effectLst>
                  <a:outerShdw blurRad="50800" dist="39000" dir="5460000" algn="tl">
                    <a:srgbClr val="000000">
                      <a:alpha val="38000"/>
                    </a:srgbClr>
                  </a:outerShdw>
                </a:effectLst>
                <a:latin typeface="Trajan Pro"/>
                <a:cs typeface="Trajan Pro"/>
              </a:rPr>
              <a:t>What destroys </a:t>
            </a:r>
            <a:br>
              <a:rPr lang="en-US" sz="3800" b="1" dirty="0" smtClean="0">
                <a:ln w="11430"/>
                <a:solidFill>
                  <a:srgbClr val="31859C"/>
                </a:solidFill>
                <a:effectLst>
                  <a:outerShdw blurRad="50800" dist="39000" dir="5460000" algn="tl">
                    <a:srgbClr val="000000">
                      <a:alpha val="38000"/>
                    </a:srgbClr>
                  </a:outerShdw>
                </a:effectLst>
                <a:latin typeface="Trajan Pro"/>
                <a:cs typeface="Trajan Pro"/>
              </a:rPr>
            </a:br>
            <a:r>
              <a:rPr lang="en-US" sz="3800" b="1" dirty="0" smtClean="0">
                <a:ln w="11430"/>
                <a:solidFill>
                  <a:srgbClr val="31859C"/>
                </a:solidFill>
                <a:effectLst>
                  <a:outerShdw blurRad="50800" dist="39000" dir="5460000" algn="tl">
                    <a:srgbClr val="000000">
                      <a:alpha val="38000"/>
                    </a:srgbClr>
                  </a:outerShdw>
                </a:effectLst>
                <a:latin typeface="Trajan Pro"/>
                <a:cs typeface="Trajan Pro"/>
              </a:rPr>
              <a:t>our relationships:</a:t>
            </a:r>
            <a:endParaRPr lang="en-US" sz="3800"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110235"/>
            <a:ext cx="8229600" cy="3750191"/>
          </a:xfrm>
        </p:spPr>
        <p:txBody>
          <a:bodyPr>
            <a:noAutofit/>
          </a:bodyPr>
          <a:lstStyle/>
          <a:p>
            <a:pPr marL="0" indent="0" algn="ctr">
              <a:buNone/>
            </a:pPr>
            <a:r>
              <a:rPr lang="en-US" sz="3800" b="1" dirty="0" smtClean="0">
                <a:latin typeface="Gill Sans"/>
                <a:cs typeface="Gill Sans"/>
              </a:rPr>
              <a:t>Bitterness</a:t>
            </a:r>
            <a:r>
              <a:rPr lang="en-US" sz="3800" dirty="0" smtClean="0">
                <a:latin typeface="Gill Sans"/>
                <a:cs typeface="Gill Sans"/>
              </a:rPr>
              <a:t>:</a:t>
            </a:r>
          </a:p>
          <a:p>
            <a:pPr marL="0" indent="0" algn="ctr">
              <a:buNone/>
            </a:pPr>
            <a:r>
              <a:rPr lang="en-US" sz="3800" i="1" dirty="0" smtClean="0">
                <a:latin typeface="Gill Sans Light"/>
                <a:cs typeface="Gill Sans Light"/>
              </a:rPr>
              <a:t>“See to it that no one fails to obtain the grace of God; that no root of bitterness springs up and causes trouble, and through  it many become defiled</a:t>
            </a:r>
            <a:r>
              <a:rPr lang="en-US" sz="3800" i="1" dirty="0" smtClean="0">
                <a:latin typeface="Gill Sans"/>
                <a:cs typeface="Gill Sans"/>
              </a:rPr>
              <a:t> </a:t>
            </a:r>
          </a:p>
          <a:p>
            <a:pPr marL="0" indent="0" algn="ctr">
              <a:buNone/>
            </a:pPr>
            <a:r>
              <a:rPr lang="en-US" sz="3800" b="1" i="1" dirty="0" smtClean="0">
                <a:latin typeface="Gill Sans"/>
                <a:cs typeface="Gill Sans"/>
              </a:rPr>
              <a:t>(Hebrews 12:15)</a:t>
            </a:r>
            <a:r>
              <a:rPr lang="en-US" sz="3800" i="1" dirty="0" smtClean="0">
                <a:latin typeface="Gill Sans"/>
                <a:cs typeface="Gill Sans"/>
              </a:rPr>
              <a:t>.”</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0237"/>
            <a:ext cx="8229600" cy="3750189"/>
          </a:xfrm>
        </p:spPr>
        <p:txBody>
          <a:bodyPr>
            <a:noAutofit/>
          </a:bodyPr>
          <a:lstStyle/>
          <a:p>
            <a:pPr marL="0" indent="0" algn="ctr">
              <a:buNone/>
            </a:pPr>
            <a:r>
              <a:rPr lang="en-US" sz="3800" b="1" dirty="0" smtClean="0">
                <a:latin typeface="Gill Sans"/>
                <a:cs typeface="Gill Sans"/>
              </a:rPr>
              <a:t>Hatred</a:t>
            </a:r>
            <a:r>
              <a:rPr lang="en-US" sz="3800" dirty="0" smtClean="0">
                <a:latin typeface="Gill Sans"/>
                <a:cs typeface="Gill Sans"/>
              </a:rPr>
              <a:t>:</a:t>
            </a:r>
          </a:p>
          <a:p>
            <a:pPr marL="0" indent="0" algn="ctr">
              <a:buNone/>
            </a:pPr>
            <a:r>
              <a:rPr lang="en-US" sz="3800" i="1" dirty="0" smtClean="0">
                <a:latin typeface="Gill Sans Light"/>
                <a:cs typeface="Gill Sans Light"/>
              </a:rPr>
              <a:t>“Those who say, ‘I love God,’ and hate their brothers or sisters, are liars; for those who do not love a brother or sister whom they have seen, cannot love God whom they have    not seen</a:t>
            </a:r>
            <a:r>
              <a:rPr lang="en-US" sz="3800" i="1" dirty="0" smtClean="0">
                <a:latin typeface="Gill Sans"/>
                <a:cs typeface="Gill Sans"/>
              </a:rPr>
              <a:t> </a:t>
            </a:r>
            <a:r>
              <a:rPr lang="en-US" sz="3800" b="1" i="1" dirty="0" smtClean="0">
                <a:latin typeface="Gill Sans"/>
                <a:cs typeface="Gill Sans"/>
              </a:rPr>
              <a:t>(1 John 4:20</a:t>
            </a:r>
            <a:r>
              <a:rPr lang="en-US" sz="3800" i="1" dirty="0" smtClean="0">
                <a:latin typeface="Gill Sans"/>
                <a:cs typeface="Gill Sans"/>
              </a:rPr>
              <a:t>).”</a:t>
            </a:r>
            <a:endParaRPr lang="en-US" sz="3800" dirty="0" smtClean="0">
              <a:latin typeface="Gill Sans"/>
              <a:cs typeface="Gill Sans"/>
            </a:endParaRPr>
          </a:p>
        </p:txBody>
      </p:sp>
      <p:sp>
        <p:nvSpPr>
          <p:cNvPr id="5" name="Title 1"/>
          <p:cNvSpPr>
            <a:spLocks noGrp="1"/>
          </p:cNvSpPr>
          <p:nvPr>
            <p:ph type="title"/>
          </p:nvPr>
        </p:nvSpPr>
        <p:spPr>
          <a:xfrm>
            <a:off x="457200" y="846138"/>
            <a:ext cx="8229600"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800" b="1" dirty="0" smtClean="0">
                <a:ln w="11430"/>
                <a:solidFill>
                  <a:srgbClr val="31859C"/>
                </a:solidFill>
                <a:effectLst>
                  <a:outerShdw blurRad="50800" dist="39000" dir="5460000" algn="tl">
                    <a:srgbClr val="000000">
                      <a:alpha val="38000"/>
                    </a:srgbClr>
                  </a:outerShdw>
                </a:effectLst>
                <a:latin typeface="Trajan Pro"/>
                <a:cs typeface="Trajan Pro"/>
              </a:rPr>
              <a:t>What destroys </a:t>
            </a:r>
            <a:br>
              <a:rPr lang="en-US" sz="3800" b="1" dirty="0" smtClean="0">
                <a:ln w="11430"/>
                <a:solidFill>
                  <a:srgbClr val="31859C"/>
                </a:solidFill>
                <a:effectLst>
                  <a:outerShdw blurRad="50800" dist="39000" dir="5460000" algn="tl">
                    <a:srgbClr val="000000">
                      <a:alpha val="38000"/>
                    </a:srgbClr>
                  </a:outerShdw>
                </a:effectLst>
                <a:latin typeface="Trajan Pro"/>
                <a:cs typeface="Trajan Pro"/>
              </a:rPr>
            </a:br>
            <a:r>
              <a:rPr lang="en-US" sz="3800" b="1" dirty="0" smtClean="0">
                <a:ln w="11430"/>
                <a:solidFill>
                  <a:srgbClr val="31859C"/>
                </a:solidFill>
                <a:effectLst>
                  <a:outerShdw blurRad="50800" dist="39000" dir="5460000" algn="tl">
                    <a:srgbClr val="000000">
                      <a:alpha val="38000"/>
                    </a:srgbClr>
                  </a:outerShdw>
                </a:effectLst>
                <a:latin typeface="Trajan Pro"/>
                <a:cs typeface="Trajan Pro"/>
              </a:rPr>
              <a:t>our relationships:</a:t>
            </a:r>
            <a:endParaRPr lang="en-US" sz="3800" b="1" dirty="0">
              <a:ln w="11430"/>
              <a:solidFill>
                <a:srgbClr val="31859C"/>
              </a:solidFill>
              <a:effectLst>
                <a:outerShdw blurRad="50800" dist="39000" dir="5460000" algn="tl">
                  <a:srgbClr val="000000">
                    <a:alpha val="38000"/>
                  </a:srgbClr>
                </a:outerShdw>
              </a:effectLst>
              <a:latin typeface="Trajan Pro"/>
              <a:cs typeface="Trajan Pro"/>
            </a:endParaRPr>
          </a:p>
        </p:txBody>
      </p:sp>
    </p:spTree>
    <p:extLst>
      <p:ext uri="{BB962C8B-B14F-4D97-AF65-F5344CB8AC3E}">
        <p14:creationId xmlns:p14="http://schemas.microsoft.com/office/powerpoint/2010/main" val="9358471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764"/>
            <a:ext cx="8229600" cy="835443"/>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Luke 15:20-24</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710206"/>
            <a:ext cx="8229600" cy="4180221"/>
          </a:xfrm>
        </p:spPr>
        <p:txBody>
          <a:bodyPr>
            <a:normAutofit/>
          </a:bodyPr>
          <a:lstStyle/>
          <a:p>
            <a:pPr marL="0" indent="0" algn="ctr">
              <a:buNone/>
            </a:pPr>
            <a:r>
              <a:rPr lang="en-US" sz="3800" i="1" dirty="0" smtClean="0">
                <a:latin typeface="Gill Sans Light"/>
                <a:cs typeface="Gill Sans Light"/>
              </a:rPr>
              <a:t>“So he set off and went to his father. But while he was still far off, his father saw him and was filled with compassion; he ran and put his arms around him and kissed him. Then the son said to him, </a:t>
            </a:r>
            <a:r>
              <a:rPr lang="en-US" sz="3800" i="1" dirty="0" smtClean="0">
                <a:latin typeface="Gill Sans Light"/>
                <a:cs typeface="Gill Sans Light"/>
              </a:rPr>
              <a:t>‘Father</a:t>
            </a:r>
            <a:r>
              <a:rPr lang="en-US" sz="3800" i="1" dirty="0" smtClean="0">
                <a:latin typeface="Gill Sans Light"/>
                <a:cs typeface="Gill Sans Light"/>
              </a:rPr>
              <a:t>, I have sinned against heaven and before you; I am no longer worthy to be called your son</a:t>
            </a:r>
            <a:r>
              <a:rPr lang="en-US" sz="3800" i="1" dirty="0" smtClean="0">
                <a:latin typeface="Gill Sans Light"/>
                <a:cs typeface="Gill Sans Light"/>
              </a:rPr>
              <a:t>.’”</a:t>
            </a:r>
            <a:endParaRPr lang="en-US" sz="3800" dirty="0" smtClean="0">
              <a:latin typeface="Gill Sans Light"/>
              <a:cs typeface="Gill Sans Light"/>
            </a:endParaRP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4. Jesus, Our Pea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ubtitle 2"/>
          <p:cNvSpPr>
            <a:spLocks noGrp="1"/>
          </p:cNvSpPr>
          <p:nvPr>
            <p:ph type="subTitle" idx="1"/>
          </p:nvPr>
        </p:nvSpPr>
        <p:spPr>
          <a:xfrm>
            <a:off x="3281151" y="5284262"/>
            <a:ext cx="5322333" cy="584126"/>
          </a:xfrm>
        </p:spPr>
        <p:txBody>
          <a:bodyPr>
            <a:normAutofit/>
          </a:bodyPr>
          <a:lstStyle/>
          <a:p>
            <a:pPr algn="r"/>
            <a:r>
              <a:rPr lang="en-US" sz="3000" b="1" dirty="0" smtClean="0">
                <a:solidFill>
                  <a:schemeClr val="bg1"/>
                </a:solidFill>
                <a:effectLst>
                  <a:outerShdw blurRad="50800" dist="38100" dir="2700000" algn="tl" rotWithShape="0">
                    <a:prstClr val="black">
                      <a:alpha val="40000"/>
                    </a:prstClr>
                  </a:outerShdw>
                </a:effectLst>
                <a:latin typeface="Trajan Pro"/>
                <a:cs typeface="Trajan Pro"/>
              </a:rPr>
              <a:t>From Bitterness to Joy</a:t>
            </a:r>
            <a:endParaRPr lang="en-US" sz="3000" b="1" dirty="0">
              <a:solidFill>
                <a:schemeClr val="bg1"/>
              </a:solidFill>
              <a:effectLst>
                <a:outerShdw blurRad="50800" dist="38100" dir="2700000" algn="tl" rotWithShape="0">
                  <a:prstClr val="black">
                    <a:alpha val="40000"/>
                  </a:prst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0211"/>
            <a:ext cx="8229600" cy="4130218"/>
          </a:xfrm>
        </p:spPr>
        <p:txBody>
          <a:bodyPr>
            <a:normAutofit/>
          </a:bodyPr>
          <a:lstStyle/>
          <a:p>
            <a:pPr marL="0" indent="0" algn="ctr">
              <a:buNone/>
            </a:pPr>
            <a:r>
              <a:rPr lang="en-US" sz="3700" i="1" dirty="0" smtClean="0">
                <a:latin typeface="Gill Sans Light"/>
                <a:cs typeface="Gill Sans Light"/>
              </a:rPr>
              <a:t>But the father said to his slaves, </a:t>
            </a:r>
            <a:r>
              <a:rPr lang="en-US" sz="3700" i="1" dirty="0" smtClean="0">
                <a:latin typeface="Gill Sans Light"/>
                <a:cs typeface="Gill Sans Light"/>
              </a:rPr>
              <a:t>‘Quickly</a:t>
            </a:r>
            <a:r>
              <a:rPr lang="en-US" sz="3700" i="1" dirty="0" smtClean="0">
                <a:latin typeface="Gill Sans Light"/>
                <a:cs typeface="Gill Sans Light"/>
              </a:rPr>
              <a:t>, bring out a robe—the best one—and put it on him; put a ring on his finger and sandals on his feet. And get the fatted calf and kill it, and let us eat and celebrate; for this son of mine was dead and is alive again; he was lost and is found!' And they began to celebrate</a:t>
            </a:r>
            <a:r>
              <a:rPr lang="en-US" sz="3700" i="1" dirty="0" smtClean="0">
                <a:latin typeface="Gill Sans Light"/>
                <a:cs typeface="Gill Sans Light"/>
              </a:rPr>
              <a:t>.</a:t>
            </a:r>
            <a:endParaRPr lang="en-US" sz="3700" i="1" dirty="0" smtClean="0">
              <a:latin typeface="Gill Sans Light"/>
              <a:cs typeface="Gill Sans Light"/>
            </a:endParaRPr>
          </a:p>
          <a:p>
            <a:pPr marL="0" indent="0" algn="ctr">
              <a:buNone/>
            </a:pPr>
            <a:endParaRPr lang="en-US" sz="3800" dirty="0" smtClean="0">
              <a:latin typeface="Gill Sans Light"/>
              <a:cs typeface="Gill Sans Light"/>
            </a:endParaRPr>
          </a:p>
          <a:p>
            <a:endParaRPr lang="en-US" dirty="0" smtClean="0"/>
          </a:p>
          <a:p>
            <a:endParaRPr lang="en-US" dirty="0"/>
          </a:p>
        </p:txBody>
      </p:sp>
      <p:sp>
        <p:nvSpPr>
          <p:cNvPr id="5" name="Title 1"/>
          <p:cNvSpPr>
            <a:spLocks noGrp="1"/>
          </p:cNvSpPr>
          <p:nvPr>
            <p:ph type="title"/>
          </p:nvPr>
        </p:nvSpPr>
        <p:spPr>
          <a:xfrm>
            <a:off x="457200" y="854764"/>
            <a:ext cx="8229600" cy="835443"/>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Luke 15:20-24</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Tree>
    <p:extLst>
      <p:ext uri="{BB962C8B-B14F-4D97-AF65-F5344CB8AC3E}">
        <p14:creationId xmlns:p14="http://schemas.microsoft.com/office/powerpoint/2010/main" val="22443665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4690"/>
            <a:ext cx="8229600" cy="84544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The Prodigal Son</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990228"/>
            <a:ext cx="8229600" cy="3730189"/>
          </a:xfrm>
        </p:spPr>
        <p:txBody>
          <a:bodyPr>
            <a:normAutofit/>
          </a:bodyPr>
          <a:lstStyle/>
          <a:p>
            <a:pPr>
              <a:buClr>
                <a:schemeClr val="accent5">
                  <a:lumMod val="75000"/>
                </a:schemeClr>
              </a:buClr>
            </a:pPr>
            <a:r>
              <a:rPr lang="en-US" sz="3800" dirty="0" smtClean="0">
                <a:latin typeface="Gill Sans Light"/>
                <a:cs typeface="Gill Sans Light"/>
              </a:rPr>
              <a:t>The Father, who represents God, embraced his son, who represents us.</a:t>
            </a:r>
          </a:p>
          <a:p>
            <a:pPr>
              <a:buClr>
                <a:schemeClr val="accent5">
                  <a:lumMod val="75000"/>
                </a:schemeClr>
              </a:buClr>
            </a:pPr>
            <a:r>
              <a:rPr lang="en-US" sz="3800" spc="-150" dirty="0" smtClean="0">
                <a:latin typeface="Gill Sans Light"/>
                <a:cs typeface="Gill Sans Light"/>
              </a:rPr>
              <a:t>God is not in </a:t>
            </a:r>
            <a:r>
              <a:rPr lang="en-US" sz="3800" dirty="0" smtClean="0">
                <a:latin typeface="Gill Sans Light"/>
                <a:cs typeface="Gill Sans Light"/>
              </a:rPr>
              <a:t>distant</a:t>
            </a:r>
            <a:r>
              <a:rPr lang="en-US" sz="3800" spc="-150" dirty="0" smtClean="0">
                <a:latin typeface="Gill Sans Light"/>
                <a:cs typeface="Gill Sans Light"/>
              </a:rPr>
              <a:t> </a:t>
            </a:r>
            <a:r>
              <a:rPr lang="en-US" sz="3800" dirty="0" smtClean="0">
                <a:latin typeface="Gill Sans Light"/>
                <a:cs typeface="Gill Sans Light"/>
              </a:rPr>
              <a:t>Heaven condemning us. On the contrary He seeks us, calls us and receives us without consideration of where we come from. </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0229"/>
            <a:ext cx="8229600" cy="2440095"/>
          </a:xfrm>
        </p:spPr>
        <p:txBody>
          <a:bodyPr>
            <a:normAutofit/>
          </a:bodyPr>
          <a:lstStyle/>
          <a:p>
            <a:pPr>
              <a:buClr>
                <a:schemeClr val="accent5">
                  <a:lumMod val="75000"/>
                </a:schemeClr>
              </a:buClr>
            </a:pPr>
            <a:r>
              <a:rPr lang="en-US" sz="3800" dirty="0" smtClean="0">
                <a:latin typeface="Gill Sans Light"/>
                <a:cs typeface="Gill Sans Light"/>
              </a:rPr>
              <a:t>In receiving God’s embrace of love and forgiveness we receive freedom from bitterness, the power to forgive and to restore our relationships.</a:t>
            </a:r>
            <a:endParaRPr lang="en-US" sz="3800" dirty="0">
              <a:latin typeface="Gill Sans Light"/>
              <a:cs typeface="Gill Sans Light"/>
            </a:endParaRPr>
          </a:p>
        </p:txBody>
      </p:sp>
      <p:sp>
        <p:nvSpPr>
          <p:cNvPr id="5" name="Title 1"/>
          <p:cNvSpPr txBox="1">
            <a:spLocks/>
          </p:cNvSpPr>
          <p:nvPr/>
        </p:nvSpPr>
        <p:spPr>
          <a:xfrm>
            <a:off x="457200" y="974690"/>
            <a:ext cx="8229600" cy="845444"/>
          </a:xfrm>
          <a:prstGeom prst="rect">
            <a:avLst/>
          </a:prstGeom>
        </p:spPr>
        <p:txBody>
          <a:bodyPr vert="horz" lIns="91440" tIns="45720" rIns="91440" bIns="4572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ln w="11430"/>
                <a:solidFill>
                  <a:srgbClr val="31859C"/>
                </a:solidFill>
                <a:effectLst>
                  <a:outerShdw blurRad="50800" dist="39000" dir="5460000" algn="tl">
                    <a:srgbClr val="000000">
                      <a:alpha val="38000"/>
                    </a:srgbClr>
                  </a:outerShdw>
                </a:effectLst>
                <a:latin typeface="Trajan Pro"/>
                <a:cs typeface="Trajan Pro"/>
              </a:rPr>
              <a:t>The Prodigal Son</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Tree>
    <p:extLst>
      <p:ext uri="{BB962C8B-B14F-4D97-AF65-F5344CB8AC3E}">
        <p14:creationId xmlns:p14="http://schemas.microsoft.com/office/powerpoint/2010/main" val="4596004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4694"/>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What does God’s </a:t>
            </a:r>
            <a:br>
              <a:rPr lang="en-US" b="1" dirty="0" smtClean="0">
                <a:ln w="11430"/>
                <a:solidFill>
                  <a:srgbClr val="31859C"/>
                </a:solidFill>
                <a:effectLst>
                  <a:outerShdw blurRad="50800" dist="39000" dir="5460000" algn="tl">
                    <a:srgbClr val="000000">
                      <a:alpha val="38000"/>
                    </a:srgbClr>
                  </a:outerShdw>
                </a:effectLst>
                <a:latin typeface="Trajan Pro"/>
                <a:cs typeface="Trajan Pro"/>
              </a:rPr>
            </a:br>
            <a:r>
              <a:rPr lang="en-US" b="1" dirty="0" smtClean="0">
                <a:ln w="11430"/>
                <a:solidFill>
                  <a:srgbClr val="31859C"/>
                </a:solidFill>
                <a:effectLst>
                  <a:outerShdw blurRad="50800" dist="39000" dir="5460000" algn="tl">
                    <a:srgbClr val="000000">
                      <a:alpha val="38000"/>
                    </a:srgbClr>
                  </a:outerShdw>
                </a:effectLst>
                <a:latin typeface="Trajan Pro"/>
                <a:cs typeface="Trajan Pro"/>
              </a:rPr>
              <a:t>peace mean?</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370256"/>
            <a:ext cx="8229600" cy="3200151"/>
          </a:xfrm>
        </p:spPr>
        <p:txBody>
          <a:bodyPr>
            <a:normAutofit/>
          </a:bodyPr>
          <a:lstStyle/>
          <a:p>
            <a:pPr>
              <a:buClr>
                <a:schemeClr val="accent5">
                  <a:lumMod val="75000"/>
                </a:schemeClr>
              </a:buClr>
            </a:pPr>
            <a:r>
              <a:rPr lang="en-US" sz="3800" dirty="0" smtClean="0">
                <a:latin typeface="Gill Sans Light"/>
                <a:cs typeface="Gill Sans Light"/>
              </a:rPr>
              <a:t>We are no longer strangers or unknown to God. </a:t>
            </a:r>
          </a:p>
          <a:p>
            <a:pPr>
              <a:buClr>
                <a:schemeClr val="accent5">
                  <a:lumMod val="75000"/>
                </a:schemeClr>
              </a:buClr>
            </a:pPr>
            <a:r>
              <a:rPr lang="en-US" sz="3800" dirty="0" smtClean="0">
                <a:latin typeface="Gill Sans Light"/>
                <a:cs typeface="Gill Sans Light"/>
              </a:rPr>
              <a:t>That our relationships with our spouse, parents, children, family members or neighbors can be healed and restored.</a:t>
            </a:r>
            <a:endParaRPr lang="en-US" sz="3800" dirty="0">
              <a:latin typeface="Gill Sans Light"/>
              <a:cs typeface="Gill Sans Light"/>
            </a:endParaRPr>
          </a:p>
        </p:txBody>
      </p:sp>
    </p:spTree>
    <p:extLst>
      <p:ext uri="{BB962C8B-B14F-4D97-AF65-F5344CB8AC3E}">
        <p14:creationId xmlns:p14="http://schemas.microsoft.com/office/powerpoint/2010/main" val="65407025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7708"/>
            <a:ext cx="8229600" cy="3812743"/>
          </a:xfrm>
        </p:spPr>
        <p:txBody>
          <a:bodyPr>
            <a:noAutofit/>
          </a:bodyPr>
          <a:lstStyle/>
          <a:p>
            <a:pPr>
              <a:buClr>
                <a:schemeClr val="accent5">
                  <a:lumMod val="75000"/>
                </a:schemeClr>
              </a:buClr>
            </a:pPr>
            <a:r>
              <a:rPr lang="en-US" sz="3800" spc="-150" dirty="0" smtClean="0">
                <a:latin typeface="Gill Sans Light"/>
                <a:cs typeface="Gill Sans Light"/>
              </a:rPr>
              <a:t>That </a:t>
            </a:r>
            <a:r>
              <a:rPr lang="en-US" sz="3800" dirty="0" smtClean="0">
                <a:latin typeface="Gill Sans Light"/>
                <a:cs typeface="Gill Sans Light"/>
              </a:rPr>
              <a:t>God</a:t>
            </a:r>
            <a:r>
              <a:rPr lang="en-US" sz="3800" spc="-150" dirty="0" smtClean="0">
                <a:latin typeface="Gill Sans Light"/>
                <a:cs typeface="Gill Sans Light"/>
              </a:rPr>
              <a:t> </a:t>
            </a:r>
            <a:r>
              <a:rPr lang="en-US" sz="3800" dirty="0" smtClean="0">
                <a:latin typeface="Gill Sans Light"/>
                <a:cs typeface="Gill Sans Light"/>
              </a:rPr>
              <a:t>transforms</a:t>
            </a:r>
            <a:r>
              <a:rPr lang="en-US" sz="3800" spc="-150" dirty="0" smtClean="0">
                <a:latin typeface="Gill Sans Light"/>
                <a:cs typeface="Gill Sans Light"/>
              </a:rPr>
              <a:t> us into </a:t>
            </a:r>
            <a:r>
              <a:rPr lang="en-US" sz="3800" dirty="0" smtClean="0">
                <a:latin typeface="Gill Sans Light"/>
                <a:cs typeface="Gill Sans Light"/>
              </a:rPr>
              <a:t>instruments</a:t>
            </a:r>
            <a:r>
              <a:rPr lang="en-US" sz="3800" spc="-150" dirty="0" smtClean="0">
                <a:latin typeface="Gill Sans Light"/>
                <a:cs typeface="Gill Sans Light"/>
              </a:rPr>
              <a:t>   </a:t>
            </a:r>
            <a:r>
              <a:rPr lang="en-US" sz="3800" dirty="0" smtClean="0">
                <a:latin typeface="Gill Sans Light"/>
                <a:cs typeface="Gill Sans Light"/>
              </a:rPr>
              <a:t>of healing for our cities and stewardship for creation.</a:t>
            </a:r>
            <a:endParaRPr lang="en-US" sz="1800" dirty="0" smtClean="0"/>
          </a:p>
          <a:p>
            <a:pPr marL="0" indent="0" algn="ctr">
              <a:buNone/>
            </a:pPr>
            <a:r>
              <a:rPr lang="en-US" sz="3800" i="1" dirty="0" smtClean="0">
                <a:latin typeface="Gill Sans Light"/>
                <a:cs typeface="Gill Sans Light"/>
              </a:rPr>
              <a:t>“Therefore </a:t>
            </a:r>
            <a:r>
              <a:rPr lang="en-US" sz="3800" i="1" dirty="0">
                <a:latin typeface="Gill Sans Light"/>
                <a:cs typeface="Gill Sans Light"/>
              </a:rPr>
              <a:t>being justified by faith, we have peace with God through our Lord Jesus </a:t>
            </a:r>
            <a:r>
              <a:rPr lang="en-US" sz="3800" i="1" dirty="0" smtClean="0">
                <a:latin typeface="Gill Sans Light"/>
                <a:cs typeface="Gill Sans Light"/>
              </a:rPr>
              <a:t>Christ </a:t>
            </a:r>
            <a:r>
              <a:rPr lang="en-US" sz="3800" b="1" i="1" dirty="0" smtClean="0">
                <a:latin typeface="Gill Sans"/>
                <a:cs typeface="Gill Sans"/>
              </a:rPr>
              <a:t>(Romans 5:1)</a:t>
            </a:r>
            <a:r>
              <a:rPr lang="en-US" sz="3800" i="1" dirty="0" smtClean="0">
                <a:latin typeface="Gill Sans"/>
                <a:cs typeface="Gill Sans"/>
              </a:rPr>
              <a:t>”</a:t>
            </a:r>
            <a:endParaRPr lang="en-US" sz="3800" i="1" dirty="0">
              <a:latin typeface="Gill Sans"/>
              <a:cs typeface="Gill Sans"/>
            </a:endParaRPr>
          </a:p>
        </p:txBody>
      </p:sp>
      <p:sp>
        <p:nvSpPr>
          <p:cNvPr id="5" name="Title 1"/>
          <p:cNvSpPr>
            <a:spLocks noGrp="1"/>
          </p:cNvSpPr>
          <p:nvPr>
            <p:ph type="title"/>
          </p:nvPr>
        </p:nvSpPr>
        <p:spPr>
          <a:xfrm>
            <a:off x="457200" y="1044694"/>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What does God’s </a:t>
            </a:r>
            <a:br>
              <a:rPr lang="en-US" b="1" dirty="0" smtClean="0">
                <a:ln w="11430"/>
                <a:solidFill>
                  <a:srgbClr val="31859C"/>
                </a:solidFill>
                <a:effectLst>
                  <a:outerShdw blurRad="50800" dist="39000" dir="5460000" algn="tl">
                    <a:srgbClr val="000000">
                      <a:alpha val="38000"/>
                    </a:srgbClr>
                  </a:outerShdw>
                </a:effectLst>
                <a:latin typeface="Trajan Pro"/>
                <a:cs typeface="Trajan Pro"/>
              </a:rPr>
            </a:br>
            <a:r>
              <a:rPr lang="en-US" b="1" dirty="0" smtClean="0">
                <a:ln w="11430"/>
                <a:solidFill>
                  <a:srgbClr val="31859C"/>
                </a:solidFill>
                <a:effectLst>
                  <a:outerShdw blurRad="50800" dist="39000" dir="5460000" algn="tl">
                    <a:srgbClr val="000000">
                      <a:alpha val="38000"/>
                    </a:srgbClr>
                  </a:outerShdw>
                </a:effectLst>
                <a:latin typeface="Trajan Pro"/>
                <a:cs typeface="Trajan Pro"/>
              </a:rPr>
              <a:t>peace mean?</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4777"/>
            <a:ext cx="8229600" cy="76543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We are no longer …</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897212" y="2330252"/>
            <a:ext cx="5882973" cy="2970133"/>
          </a:xfrm>
        </p:spPr>
        <p:txBody>
          <a:bodyPr>
            <a:normAutofit/>
          </a:bodyPr>
          <a:lstStyle/>
          <a:p>
            <a:pPr>
              <a:buClr>
                <a:schemeClr val="accent5">
                  <a:lumMod val="75000"/>
                </a:schemeClr>
              </a:buClr>
            </a:pPr>
            <a:r>
              <a:rPr lang="en-US" sz="4000" dirty="0" smtClean="0">
                <a:latin typeface="Gill Sans Light"/>
                <a:cs typeface="Gill Sans Light"/>
              </a:rPr>
              <a:t>… prisoners to bitterness.</a:t>
            </a:r>
          </a:p>
          <a:p>
            <a:pPr>
              <a:buClr>
                <a:schemeClr val="accent5">
                  <a:lumMod val="75000"/>
                </a:schemeClr>
              </a:buClr>
            </a:pPr>
            <a:r>
              <a:rPr lang="en-US" sz="4000" dirty="0" smtClean="0">
                <a:latin typeface="Gill Sans Light"/>
                <a:cs typeface="Gill Sans Light"/>
              </a:rPr>
              <a:t>… prisoners to hatred.</a:t>
            </a:r>
          </a:p>
          <a:p>
            <a:pPr>
              <a:buClr>
                <a:schemeClr val="accent5">
                  <a:lumMod val="75000"/>
                </a:schemeClr>
              </a:buClr>
            </a:pPr>
            <a:r>
              <a:rPr lang="en-US" sz="4000" dirty="0" smtClean="0">
                <a:latin typeface="Gill Sans Light"/>
                <a:cs typeface="Gill Sans Light"/>
              </a:rPr>
              <a:t>… prisoners to violence.</a:t>
            </a:r>
          </a:p>
          <a:p>
            <a:pPr>
              <a:buClr>
                <a:schemeClr val="accent5">
                  <a:lumMod val="75000"/>
                </a:schemeClr>
              </a:buClr>
            </a:pPr>
            <a:r>
              <a:rPr lang="en-US" sz="4000" dirty="0" smtClean="0">
                <a:latin typeface="Gill Sans Light"/>
                <a:cs typeface="Gill Sans Light"/>
              </a:rPr>
              <a:t>… prisoners to abuse.</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4686"/>
            <a:ext cx="8229600" cy="9354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In Jesus Christ: </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220246"/>
            <a:ext cx="8229600" cy="2600106"/>
          </a:xfrm>
        </p:spPr>
        <p:txBody>
          <a:bodyPr>
            <a:normAutofit/>
          </a:bodyPr>
          <a:lstStyle/>
          <a:p>
            <a:pPr marL="0" indent="0" algn="ctr">
              <a:lnSpc>
                <a:spcPct val="150000"/>
              </a:lnSpc>
              <a:buNone/>
            </a:pPr>
            <a:r>
              <a:rPr lang="en-US" dirty="0" smtClean="0">
                <a:latin typeface="Gill Sans"/>
                <a:cs typeface="Gill Sans"/>
              </a:rPr>
              <a:t>WE HAVE PEACE WITH GOD,</a:t>
            </a:r>
          </a:p>
          <a:p>
            <a:pPr marL="0" indent="0" algn="ctr">
              <a:lnSpc>
                <a:spcPct val="150000"/>
              </a:lnSpc>
              <a:buNone/>
            </a:pPr>
            <a:r>
              <a:rPr lang="en-US" dirty="0" smtClean="0">
                <a:latin typeface="Gill Sans"/>
                <a:cs typeface="Gill Sans"/>
              </a:rPr>
              <a:t>WE HAVE PEACE WITH THOSE AROUND US,</a:t>
            </a:r>
          </a:p>
          <a:p>
            <a:pPr marL="0" indent="0" algn="ctr">
              <a:lnSpc>
                <a:spcPct val="150000"/>
              </a:lnSpc>
              <a:buNone/>
            </a:pPr>
            <a:r>
              <a:rPr lang="en-US" dirty="0" smtClean="0">
                <a:latin typeface="Gill Sans"/>
                <a:cs typeface="Gill Sans"/>
              </a:rPr>
              <a:t>WE HAVE PEACE WITH GOD’S CREATION,</a:t>
            </a:r>
          </a:p>
        </p:txBody>
      </p:sp>
    </p:spTree>
    <p:extLst>
      <p:ext uri="{BB962C8B-B14F-4D97-AF65-F5344CB8AC3E}">
        <p14:creationId xmlns:p14="http://schemas.microsoft.com/office/powerpoint/2010/main" val="100099247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4747"/>
            <a:ext cx="8229600" cy="3915668"/>
          </a:xfrm>
        </p:spPr>
        <p:txBody>
          <a:bodyPr>
            <a:normAutofit/>
          </a:bodyPr>
          <a:lstStyle/>
          <a:p>
            <a:r>
              <a:rPr lang="en-US" sz="3400" i="1" dirty="0" smtClean="0">
                <a:latin typeface="Gill Sans"/>
                <a:cs typeface="Gill Sans"/>
              </a:rPr>
              <a:t>Lift up your hands in prayer and ask God to fill you with his presence, with his peace.</a:t>
            </a:r>
            <a:br>
              <a:rPr lang="en-US" sz="3400" i="1" dirty="0" smtClean="0">
                <a:latin typeface="Gill Sans"/>
                <a:cs typeface="Gill Sans"/>
              </a:rPr>
            </a:br>
            <a:r>
              <a:rPr lang="en-US" sz="1800" i="1" dirty="0">
                <a:latin typeface="Gill Sans"/>
                <a:cs typeface="Gill Sans"/>
              </a:rPr>
              <a:t/>
            </a:r>
            <a:br>
              <a:rPr lang="en-US" sz="1800" i="1" dirty="0">
                <a:latin typeface="Gill Sans"/>
                <a:cs typeface="Gill Sans"/>
              </a:rPr>
            </a:br>
            <a:r>
              <a:rPr lang="en-US" sz="3400" i="1" dirty="0" smtClean="0">
                <a:latin typeface="Gill Sans"/>
                <a:cs typeface="Gill Sans"/>
              </a:rPr>
              <a:t>Experience his love and forgiveness.</a:t>
            </a:r>
            <a:br>
              <a:rPr lang="en-US" sz="3400" i="1" dirty="0" smtClean="0">
                <a:latin typeface="Gill Sans"/>
                <a:cs typeface="Gill Sans"/>
              </a:rPr>
            </a:br>
            <a:r>
              <a:rPr lang="en-US" sz="3400" i="1" dirty="0" smtClean="0">
                <a:latin typeface="Gill Sans"/>
                <a:cs typeface="Gill Sans"/>
              </a:rPr>
              <a:t>If you were hurt or wounded </a:t>
            </a:r>
            <a:br>
              <a:rPr lang="en-US" sz="3400" i="1" dirty="0" smtClean="0">
                <a:latin typeface="Gill Sans"/>
                <a:cs typeface="Gill Sans"/>
              </a:rPr>
            </a:br>
            <a:r>
              <a:rPr lang="en-US" sz="3400" i="1" dirty="0" smtClean="0">
                <a:latin typeface="Gill Sans"/>
                <a:cs typeface="Gill Sans"/>
              </a:rPr>
              <a:t>receive from God healing and freedom.</a:t>
            </a:r>
            <a:br>
              <a:rPr lang="en-US" sz="3400" i="1" dirty="0" smtClean="0">
                <a:latin typeface="Gill Sans"/>
                <a:cs typeface="Gill Sans"/>
              </a:rPr>
            </a:br>
            <a:r>
              <a:rPr lang="en-US" sz="1800" i="1" dirty="0">
                <a:latin typeface="Gill Sans"/>
                <a:cs typeface="Gill Sans"/>
              </a:rPr>
              <a:t/>
            </a:r>
            <a:br>
              <a:rPr lang="en-US" sz="1800" i="1" dirty="0">
                <a:latin typeface="Gill Sans"/>
                <a:cs typeface="Gill Sans"/>
              </a:rPr>
            </a:br>
            <a:r>
              <a:rPr lang="en-US" sz="3400" i="1" dirty="0" smtClean="0">
                <a:latin typeface="Gill Sans"/>
                <a:cs typeface="Gill Sans"/>
              </a:rPr>
              <a:t>Ask God in his presence for the power to forgive.</a:t>
            </a:r>
            <a:endParaRPr lang="en-US" sz="3400" i="1" dirty="0">
              <a:latin typeface="Gill Sans"/>
              <a:cs typeface="Gill Sans"/>
            </a:endParaRPr>
          </a:p>
        </p:txBody>
      </p:sp>
      <p:sp>
        <p:nvSpPr>
          <p:cNvPr id="3" name="Title 1"/>
          <p:cNvSpPr txBox="1">
            <a:spLocks/>
          </p:cNvSpPr>
          <p:nvPr/>
        </p:nvSpPr>
        <p:spPr>
          <a:xfrm>
            <a:off x="457200" y="964689"/>
            <a:ext cx="8229600" cy="745436"/>
          </a:xfrm>
          <a:prstGeom prst="rect">
            <a:avLst/>
          </a:prstGeom>
        </p:spPr>
        <p:txBody>
          <a:bodyPr vert="horz" lIns="91440" tIns="45720" rIns="91440" bIns="45720" rtlCol="0" anchor="ct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Prayer</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Jesus, Our Pea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Subtitle 2"/>
          <p:cNvSpPr txBox="1">
            <a:spLocks/>
          </p:cNvSpPr>
          <p:nvPr/>
        </p:nvSpPr>
        <p:spPr>
          <a:xfrm>
            <a:off x="3281151" y="5284262"/>
            <a:ext cx="5322333" cy="58412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3000" b="1" dirty="0" smtClean="0">
                <a:solidFill>
                  <a:schemeClr val="bg1"/>
                </a:solidFill>
                <a:effectLst>
                  <a:outerShdw blurRad="50800" dist="38100" dir="2700000" algn="tl" rotWithShape="0">
                    <a:prstClr val="black">
                      <a:alpha val="40000"/>
                    </a:prstClr>
                  </a:outerShdw>
                </a:effectLst>
                <a:latin typeface="Trajan Pro"/>
                <a:cs typeface="Trajan Pro"/>
              </a:rPr>
              <a:t>From Bitterness to Joy</a:t>
            </a:r>
            <a:endParaRPr lang="en-US" sz="3000" b="1" dirty="0">
              <a:solidFill>
                <a:schemeClr val="bg1"/>
              </a:solidFill>
              <a:effectLst>
                <a:outerShdw blurRad="50800" dist="38100" dir="2700000" algn="tl" rotWithShape="0">
                  <a:prstClr val="black">
                    <a:alpha val="40000"/>
                  </a:prstClr>
                </a:outerShdw>
              </a:effectLst>
              <a:latin typeface="Trajan Pro"/>
              <a:cs typeface="Trajan Pro"/>
            </a:endParaRPr>
          </a:p>
        </p:txBody>
      </p:sp>
    </p:spTree>
    <p:extLst>
      <p:ext uri="{BB962C8B-B14F-4D97-AF65-F5344CB8AC3E}">
        <p14:creationId xmlns:p14="http://schemas.microsoft.com/office/powerpoint/2010/main" val="3923890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691"/>
            <a:ext cx="8229600" cy="82544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accent5">
                    <a:lumMod val="75000"/>
                  </a:schemeClr>
                </a:solidFill>
                <a:effectLst>
                  <a:outerShdw blurRad="50800" dist="39000" dir="5460000" algn="tl">
                    <a:srgbClr val="000000">
                      <a:alpha val="38000"/>
                    </a:srgbClr>
                  </a:outerShdw>
                </a:effectLst>
                <a:latin typeface="Trajan Pro"/>
                <a:cs typeface="Trajan Pro"/>
              </a:rPr>
              <a:t>Luke 2:14</a:t>
            </a:r>
            <a:endParaRPr lang="en-US" b="1" dirty="0">
              <a:ln w="11430"/>
              <a:solidFill>
                <a:schemeClr val="accent5">
                  <a:lumMod val="75000"/>
                </a:schemeClr>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130239"/>
            <a:ext cx="8229600" cy="2020064"/>
          </a:xfrm>
        </p:spPr>
        <p:txBody>
          <a:bodyPr>
            <a:normAutofit lnSpcReduction="10000"/>
          </a:bodyPr>
          <a:lstStyle/>
          <a:p>
            <a:pPr marL="0" indent="0" algn="ctr">
              <a:buNone/>
            </a:pPr>
            <a:r>
              <a:rPr lang="en-US" sz="4400" i="1" dirty="0" smtClean="0">
                <a:latin typeface="Gill Sans Light"/>
                <a:cs typeface="Gill Sans Light"/>
              </a:rPr>
              <a:t>"Glory to God in the highest heaven,    and on earth </a:t>
            </a:r>
            <a:r>
              <a:rPr lang="en-US" sz="4400" b="1" i="1" dirty="0" smtClean="0">
                <a:latin typeface="Gill Sans"/>
                <a:cs typeface="Gill Sans"/>
              </a:rPr>
              <a:t>peace </a:t>
            </a:r>
            <a:r>
              <a:rPr lang="en-US" sz="4400" i="1" dirty="0" smtClean="0">
                <a:latin typeface="Gill Sans Light"/>
                <a:cs typeface="Gill Sans Light"/>
              </a:rPr>
              <a:t>among those  whom he favors!”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4686"/>
            <a:ext cx="8229600" cy="76543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Shalom</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910222"/>
            <a:ext cx="8229600" cy="2880127"/>
          </a:xfrm>
        </p:spPr>
        <p:txBody>
          <a:bodyPr>
            <a:normAutofit/>
          </a:bodyPr>
          <a:lstStyle/>
          <a:p>
            <a:pPr>
              <a:buClr>
                <a:schemeClr val="accent5">
                  <a:lumMod val="75000"/>
                </a:schemeClr>
              </a:buClr>
            </a:pPr>
            <a:r>
              <a:rPr lang="en-US" sz="4000" dirty="0" smtClean="0">
                <a:latin typeface="Gill Sans Light"/>
                <a:cs typeface="Gill Sans Light"/>
              </a:rPr>
              <a:t>Shalom is peace in Hebrew.</a:t>
            </a:r>
          </a:p>
          <a:p>
            <a:pPr>
              <a:buClr>
                <a:schemeClr val="accent5">
                  <a:lumMod val="75000"/>
                </a:schemeClr>
              </a:buClr>
            </a:pPr>
            <a:r>
              <a:rPr lang="en-US" sz="4000" dirty="0" smtClean="0">
                <a:latin typeface="Gill Sans Light"/>
                <a:cs typeface="Gill Sans Light"/>
              </a:rPr>
              <a:t>But, what is peace?</a:t>
            </a:r>
          </a:p>
          <a:p>
            <a:pPr>
              <a:buClr>
                <a:schemeClr val="accent5">
                  <a:lumMod val="75000"/>
                </a:schemeClr>
              </a:buClr>
            </a:pPr>
            <a:r>
              <a:rPr lang="en-US" sz="4000" dirty="0" smtClean="0">
                <a:latin typeface="Gill Sans Light"/>
                <a:cs typeface="Gill Sans Light"/>
              </a:rPr>
              <a:t>Our usual definition for peace is “the absence of war.”</a:t>
            </a:r>
            <a:endParaRPr lang="en-US" sz="4000" dirty="0">
              <a:latin typeface="Gill Sans Light"/>
              <a:cs typeface="Gill Sans Light"/>
            </a:endParaRPr>
          </a:p>
        </p:txBody>
      </p:sp>
    </p:spTree>
    <p:extLst>
      <p:ext uri="{BB962C8B-B14F-4D97-AF65-F5344CB8AC3E}">
        <p14:creationId xmlns:p14="http://schemas.microsoft.com/office/powerpoint/2010/main" val="13962446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0225"/>
            <a:ext cx="8229600" cy="3310158"/>
          </a:xfrm>
        </p:spPr>
        <p:txBody>
          <a:bodyPr>
            <a:normAutofit/>
          </a:bodyPr>
          <a:lstStyle/>
          <a:p>
            <a:pPr>
              <a:buClr>
                <a:schemeClr val="accent5">
                  <a:lumMod val="75000"/>
                </a:schemeClr>
              </a:buClr>
            </a:pPr>
            <a:r>
              <a:rPr lang="en-US" sz="4000" dirty="0" smtClean="0">
                <a:latin typeface="Gill Sans Light"/>
                <a:cs typeface="Gill Sans Light"/>
              </a:rPr>
              <a:t>But the Hebrew word for peace though is much deeper and richer.</a:t>
            </a:r>
          </a:p>
          <a:p>
            <a:pPr>
              <a:buClr>
                <a:schemeClr val="accent5">
                  <a:lumMod val="75000"/>
                </a:schemeClr>
              </a:buClr>
            </a:pPr>
            <a:r>
              <a:rPr lang="en-US" sz="4000" dirty="0" smtClean="0">
                <a:latin typeface="Gill Sans Light"/>
                <a:cs typeface="Gill Sans Light"/>
              </a:rPr>
              <a:t>Shalom has to do with our relationships. Shalom means that</a:t>
            </a:r>
            <a:r>
              <a:rPr lang="en-US" sz="4000" dirty="0" smtClean="0">
                <a:latin typeface="Gill Sans"/>
                <a:cs typeface="Gill Sans"/>
              </a:rPr>
              <a:t> </a:t>
            </a:r>
            <a:r>
              <a:rPr lang="en-US" sz="4000" b="1" dirty="0" smtClean="0">
                <a:latin typeface="Gill Sans"/>
                <a:cs typeface="Gill Sans"/>
              </a:rPr>
              <a:t>all </a:t>
            </a:r>
            <a:r>
              <a:rPr lang="en-US" sz="4000" dirty="0" smtClean="0">
                <a:latin typeface="Gill Sans Light"/>
                <a:cs typeface="Gill Sans Light"/>
              </a:rPr>
              <a:t>our relationships are</a:t>
            </a:r>
            <a:r>
              <a:rPr lang="en-US" sz="4000" dirty="0" smtClean="0">
                <a:latin typeface="Gill Sans"/>
                <a:cs typeface="Gill Sans"/>
              </a:rPr>
              <a:t> </a:t>
            </a:r>
            <a:r>
              <a:rPr lang="en-US" sz="4000" b="1" dirty="0" smtClean="0">
                <a:latin typeface="Gill Sans"/>
                <a:cs typeface="Gill Sans"/>
              </a:rPr>
              <a:t>right</a:t>
            </a:r>
            <a:r>
              <a:rPr lang="en-US" sz="4000" dirty="0" smtClean="0">
                <a:latin typeface="Gill Sans"/>
                <a:cs typeface="Gill Sans"/>
              </a:rPr>
              <a:t>.</a:t>
            </a:r>
            <a:endParaRPr lang="en-US" sz="4000" dirty="0">
              <a:latin typeface="Gill Sans"/>
              <a:cs typeface="Gill Sans"/>
            </a:endParaRPr>
          </a:p>
        </p:txBody>
      </p:sp>
      <p:sp>
        <p:nvSpPr>
          <p:cNvPr id="5" name="Title 1"/>
          <p:cNvSpPr>
            <a:spLocks noGrp="1"/>
          </p:cNvSpPr>
          <p:nvPr>
            <p:ph type="title"/>
          </p:nvPr>
        </p:nvSpPr>
        <p:spPr>
          <a:xfrm>
            <a:off x="457200" y="934686"/>
            <a:ext cx="8229600" cy="76543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Shalom</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4774"/>
            <a:ext cx="8229600" cy="785439"/>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Shalom Broken</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940310"/>
            <a:ext cx="8229600" cy="3310158"/>
          </a:xfrm>
        </p:spPr>
        <p:txBody>
          <a:bodyPr>
            <a:normAutofit/>
          </a:bodyPr>
          <a:lstStyle/>
          <a:p>
            <a:pPr>
              <a:buClr>
                <a:schemeClr val="accent5">
                  <a:lumMod val="75000"/>
                </a:schemeClr>
              </a:buClr>
            </a:pPr>
            <a:r>
              <a:rPr lang="en-US" sz="4000" dirty="0" smtClean="0">
                <a:latin typeface="Gill Sans Light"/>
                <a:cs typeface="Gill Sans Light"/>
              </a:rPr>
              <a:t>In our world we find that Shalom is broken.</a:t>
            </a:r>
          </a:p>
          <a:p>
            <a:pPr>
              <a:buClr>
                <a:schemeClr val="accent5">
                  <a:lumMod val="75000"/>
                </a:schemeClr>
              </a:buClr>
            </a:pPr>
            <a:r>
              <a:rPr lang="en-US" sz="4000" dirty="0" smtClean="0">
                <a:latin typeface="Gill Sans Light"/>
                <a:cs typeface="Gill Sans Light"/>
              </a:rPr>
              <a:t>It is broken because of sin. When Adam our father sinned, the following relationships were broken:</a:t>
            </a:r>
            <a:endParaRPr lang="en-US" sz="4000" dirty="0">
              <a:latin typeface="Gill Sans Light"/>
              <a:cs typeface="Gill Sans Light"/>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0223"/>
            <a:ext cx="8229600" cy="3650183"/>
          </a:xfrm>
        </p:spPr>
        <p:txBody>
          <a:bodyPr>
            <a:normAutofit/>
          </a:bodyPr>
          <a:lstStyle/>
          <a:p>
            <a:pPr marL="514350" indent="-514350">
              <a:buClr>
                <a:schemeClr val="accent5">
                  <a:lumMod val="75000"/>
                </a:schemeClr>
              </a:buClr>
              <a:buFont typeface="+mj-lt"/>
              <a:buAutoNum type="arabicPeriod"/>
            </a:pPr>
            <a:r>
              <a:rPr lang="en-US" sz="4000" dirty="0" smtClean="0">
                <a:latin typeface="Gill Sans Light"/>
                <a:cs typeface="Gill Sans Light"/>
              </a:rPr>
              <a:t>Our relationship with God</a:t>
            </a:r>
          </a:p>
          <a:p>
            <a:pPr marL="514350" indent="-514350">
              <a:buClr>
                <a:schemeClr val="accent5">
                  <a:lumMod val="75000"/>
                </a:schemeClr>
              </a:buClr>
              <a:buFont typeface="+mj-lt"/>
              <a:buAutoNum type="arabicPeriod"/>
            </a:pPr>
            <a:r>
              <a:rPr lang="en-US" sz="4000" dirty="0" smtClean="0">
                <a:latin typeface="Gill Sans Light"/>
                <a:cs typeface="Gill Sans Light"/>
              </a:rPr>
              <a:t>Our relationship with our neighbor, with those “near” us.</a:t>
            </a:r>
          </a:p>
          <a:p>
            <a:pPr marL="514350" indent="-514350">
              <a:buClr>
                <a:schemeClr val="accent5">
                  <a:lumMod val="75000"/>
                </a:schemeClr>
              </a:buClr>
              <a:buFont typeface="+mj-lt"/>
              <a:buAutoNum type="arabicPeriod"/>
            </a:pPr>
            <a:r>
              <a:rPr lang="en-US" sz="4000" dirty="0" smtClean="0">
                <a:latin typeface="Gill Sans Light"/>
                <a:cs typeface="Gill Sans Light"/>
              </a:rPr>
              <a:t>Our relationship with creation.</a:t>
            </a:r>
          </a:p>
          <a:p>
            <a:pPr marL="514350" indent="-514350">
              <a:buClr>
                <a:schemeClr val="accent5">
                  <a:lumMod val="75000"/>
                </a:schemeClr>
              </a:buClr>
              <a:buFont typeface="+mj-lt"/>
              <a:buAutoNum type="arabicPeriod"/>
            </a:pPr>
            <a:r>
              <a:rPr lang="en-US" sz="4000" spc="-150" dirty="0" smtClean="0">
                <a:latin typeface="Gill Sans Light"/>
                <a:cs typeface="Gill Sans Light"/>
              </a:rPr>
              <a:t>And even our </a:t>
            </a:r>
            <a:r>
              <a:rPr lang="en-US" sz="4000" dirty="0" smtClean="0">
                <a:latin typeface="Gill Sans Light"/>
                <a:cs typeface="Gill Sans Light"/>
              </a:rPr>
              <a:t>relationship</a:t>
            </a:r>
            <a:r>
              <a:rPr lang="en-US" sz="4000" spc="-150" dirty="0" smtClean="0">
                <a:latin typeface="Gill Sans Light"/>
                <a:cs typeface="Gill Sans Light"/>
              </a:rPr>
              <a:t> to </a:t>
            </a:r>
            <a:r>
              <a:rPr lang="en-US" sz="4000" dirty="0" smtClean="0">
                <a:latin typeface="Gill Sans Light"/>
                <a:cs typeface="Gill Sans Light"/>
              </a:rPr>
              <a:t>ourselves.</a:t>
            </a:r>
            <a:endParaRPr lang="en-US" sz="4000" dirty="0">
              <a:latin typeface="Gill Sans Light"/>
              <a:cs typeface="Gill Sans Light"/>
            </a:endParaRPr>
          </a:p>
        </p:txBody>
      </p:sp>
      <p:sp>
        <p:nvSpPr>
          <p:cNvPr id="5" name="Title 1"/>
          <p:cNvSpPr>
            <a:spLocks noGrp="1"/>
          </p:cNvSpPr>
          <p:nvPr>
            <p:ph type="title"/>
          </p:nvPr>
        </p:nvSpPr>
        <p:spPr>
          <a:xfrm>
            <a:off x="457200" y="994774"/>
            <a:ext cx="8229600" cy="785439"/>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Shalom Broken</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Tree>
    <p:extLst>
      <p:ext uri="{BB962C8B-B14F-4D97-AF65-F5344CB8AC3E}">
        <p14:creationId xmlns:p14="http://schemas.microsoft.com/office/powerpoint/2010/main" val="14176068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0217"/>
            <a:ext cx="8229600" cy="4110216"/>
          </a:xfrm>
        </p:spPr>
        <p:txBody>
          <a:bodyPr>
            <a:noAutofit/>
          </a:bodyPr>
          <a:lstStyle/>
          <a:p>
            <a:pPr>
              <a:buClr>
                <a:schemeClr val="accent5">
                  <a:lumMod val="75000"/>
                </a:schemeClr>
              </a:buClr>
            </a:pPr>
            <a:r>
              <a:rPr lang="en-US" sz="3600" dirty="0" smtClean="0">
                <a:latin typeface="Gill Sans Light"/>
                <a:cs typeface="Gill Sans Light"/>
              </a:rPr>
              <a:t>Because our peace was broken we are </a:t>
            </a:r>
            <a:r>
              <a:rPr lang="en-US" sz="3600" i="1" dirty="0" smtClean="0">
                <a:latin typeface="Gill Sans Light"/>
                <a:cs typeface="Gill Sans Light"/>
              </a:rPr>
              <a:t>“enemies of God” </a:t>
            </a:r>
            <a:r>
              <a:rPr lang="en-US" sz="3600" dirty="0" smtClean="0">
                <a:latin typeface="Gill Sans Light"/>
                <a:cs typeface="Gill Sans Light"/>
              </a:rPr>
              <a:t>according</a:t>
            </a:r>
            <a:r>
              <a:rPr lang="en-US" sz="3600" spc="-150" dirty="0" smtClean="0">
                <a:latin typeface="Gill Sans Light"/>
                <a:cs typeface="Gill Sans Light"/>
              </a:rPr>
              <a:t> to Romans 5:10.</a:t>
            </a:r>
          </a:p>
          <a:p>
            <a:pPr>
              <a:buClr>
                <a:schemeClr val="accent5">
                  <a:lumMod val="75000"/>
                </a:schemeClr>
              </a:buClr>
            </a:pPr>
            <a:r>
              <a:rPr lang="en-US" sz="3600" dirty="0" smtClean="0">
                <a:latin typeface="Gill Sans Light"/>
                <a:cs typeface="Gill Sans Light"/>
              </a:rPr>
              <a:t>Without peace, without God’s Shalom, we are rebels against God, we live surrounded by death and crime human </a:t>
            </a:r>
            <a:r>
              <a:rPr lang="en-US" sz="3600" spc="-150" dirty="0" smtClean="0">
                <a:latin typeface="Gill Sans Light"/>
                <a:cs typeface="Gill Sans Light"/>
              </a:rPr>
              <a:t>against human. Violence is a plague among </a:t>
            </a:r>
            <a:r>
              <a:rPr lang="en-US" sz="3600" dirty="0" smtClean="0">
                <a:latin typeface="Gill Sans Light"/>
                <a:cs typeface="Gill Sans Light"/>
              </a:rPr>
              <a:t>families and we continue to destroy our planet.</a:t>
            </a:r>
          </a:p>
        </p:txBody>
      </p:sp>
      <p:sp>
        <p:nvSpPr>
          <p:cNvPr id="5" name="Title 1"/>
          <p:cNvSpPr>
            <a:spLocks noGrp="1"/>
          </p:cNvSpPr>
          <p:nvPr>
            <p:ph type="title"/>
          </p:nvPr>
        </p:nvSpPr>
        <p:spPr>
          <a:xfrm>
            <a:off x="457200" y="994774"/>
            <a:ext cx="8229600" cy="785439"/>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Shalom Broken</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0217"/>
            <a:ext cx="8229600" cy="3580178"/>
          </a:xfrm>
        </p:spPr>
        <p:txBody>
          <a:bodyPr>
            <a:normAutofit/>
          </a:bodyPr>
          <a:lstStyle/>
          <a:p>
            <a:pPr>
              <a:buClr>
                <a:schemeClr val="accent5">
                  <a:lumMod val="75000"/>
                </a:schemeClr>
              </a:buClr>
            </a:pPr>
            <a:r>
              <a:rPr lang="en-US" sz="3600" dirty="0" smtClean="0">
                <a:latin typeface="Gill Sans Light"/>
                <a:cs typeface="Gill Sans Light"/>
              </a:rPr>
              <a:t>God’s will is that his peace be restored throughout the whole world.</a:t>
            </a:r>
          </a:p>
          <a:p>
            <a:pPr>
              <a:buClr>
                <a:schemeClr val="accent5">
                  <a:lumMod val="75000"/>
                </a:schemeClr>
              </a:buClr>
            </a:pPr>
            <a:r>
              <a:rPr lang="en-US" sz="3600" dirty="0" smtClean="0">
                <a:latin typeface="Gill Sans Light"/>
                <a:cs typeface="Gill Sans Light"/>
              </a:rPr>
              <a:t>Jesus Christ is our peace. He is the restoration of our relationship with God and he is the healing of our relationships </a:t>
            </a:r>
            <a:r>
              <a:rPr lang="en-US" sz="3600" spc="-150" dirty="0" smtClean="0">
                <a:latin typeface="Gill Sans Light"/>
                <a:cs typeface="Gill Sans Light"/>
              </a:rPr>
              <a:t>with our loved ones and fellow human beings.</a:t>
            </a:r>
            <a:endParaRPr lang="en-US" sz="3600" spc="-150" dirty="0">
              <a:latin typeface="Gill Sans Light"/>
              <a:cs typeface="Gill Sans Light"/>
            </a:endParaRPr>
          </a:p>
        </p:txBody>
      </p:sp>
      <p:sp>
        <p:nvSpPr>
          <p:cNvPr id="5" name="Title 1"/>
          <p:cNvSpPr>
            <a:spLocks noGrp="1"/>
          </p:cNvSpPr>
          <p:nvPr>
            <p:ph type="title"/>
          </p:nvPr>
        </p:nvSpPr>
        <p:spPr>
          <a:xfrm>
            <a:off x="457200" y="994774"/>
            <a:ext cx="8229600" cy="785439"/>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31859C"/>
                </a:solidFill>
                <a:effectLst>
                  <a:outerShdw blurRad="50800" dist="39000" dir="5460000" algn="tl">
                    <a:srgbClr val="000000">
                      <a:alpha val="38000"/>
                    </a:srgbClr>
                  </a:outerShdw>
                </a:effectLst>
                <a:latin typeface="Trajan Pro"/>
                <a:cs typeface="Trajan Pro"/>
              </a:rPr>
              <a:t>Shalom Broken</a:t>
            </a:r>
            <a:endParaRPr lang="en-US" b="1" dirty="0">
              <a:ln w="11430"/>
              <a:solidFill>
                <a:srgbClr val="31859C"/>
              </a:solidFill>
              <a:effectLst>
                <a:outerShdw blurRad="50800" dist="39000" dir="5460000" algn="tl">
                  <a:srgbClr val="000000">
                    <a:alpha val="38000"/>
                  </a:srgbClr>
                </a:outerShdw>
              </a:effectLst>
              <a:latin typeface="Trajan Pro"/>
              <a:cs typeface="Trajan Pro"/>
            </a:endParaRPr>
          </a:p>
        </p:txBody>
      </p:sp>
    </p:spTree>
    <p:extLst>
      <p:ext uri="{BB962C8B-B14F-4D97-AF65-F5344CB8AC3E}">
        <p14:creationId xmlns:p14="http://schemas.microsoft.com/office/powerpoint/2010/main" val="7343347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1100</Words>
  <Application>Microsoft Macintosh PowerPoint</Application>
  <PresentationFormat>Presentación en pantalla (4:3)</PresentationFormat>
  <Paragraphs>79</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Let the conference speaker begin with a testimony of how being far from God, one of his/her relationships (parents, children, spouse) was broken until it turned into bitterness. And how the presence of Jesus filled with peace his/her life, to the point where that once broken relationship was restored.</vt:lpstr>
      <vt:lpstr>Presentación de PowerPoint</vt:lpstr>
      <vt:lpstr>Luke 2:14</vt:lpstr>
      <vt:lpstr>Shalom</vt:lpstr>
      <vt:lpstr>Shalom</vt:lpstr>
      <vt:lpstr>Shalom Broken</vt:lpstr>
      <vt:lpstr>Shalom Broken</vt:lpstr>
      <vt:lpstr>Shalom Broken</vt:lpstr>
      <vt:lpstr>Shalom Broken</vt:lpstr>
      <vt:lpstr>The Meaning of Peace</vt:lpstr>
      <vt:lpstr>The Meaning of Peace</vt:lpstr>
      <vt:lpstr>God’s Peace  Our Protection</vt:lpstr>
      <vt:lpstr>God’s Peace  Our Protection</vt:lpstr>
      <vt:lpstr>2 Corinthians 5:18</vt:lpstr>
      <vt:lpstr>The Prodigal Son:  The blessing of Peace</vt:lpstr>
      <vt:lpstr>The Prodigal Son:  The blessing of Peace</vt:lpstr>
      <vt:lpstr>What destroys  our relationships:</vt:lpstr>
      <vt:lpstr>What destroys  our relationships:</vt:lpstr>
      <vt:lpstr>Luke 15:20-24</vt:lpstr>
      <vt:lpstr>Luke 15:20-24</vt:lpstr>
      <vt:lpstr>The Prodigal Son</vt:lpstr>
      <vt:lpstr>Presentación de PowerPoint</vt:lpstr>
      <vt:lpstr>What does God’s  peace mean?</vt:lpstr>
      <vt:lpstr>What does God’s  peace mean?</vt:lpstr>
      <vt:lpstr>We are no longer …</vt:lpstr>
      <vt:lpstr>In Jesus Christ: </vt:lpstr>
      <vt:lpstr>Lift up your hands in prayer and ask God to fill you with his presence, with his peace.  Experience his love and forgiveness. If you were hurt or wounded  receive from God healing and freedom.  Ask God in his presence for the power to forgive.</vt:lpstr>
      <vt:lpstr>Presentación de PowerPoint</vt:lpstr>
    </vt:vector>
  </TitlesOfParts>
  <Company>California State University: Long Beach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2:14</dc:title>
  <dc:creator>Ismael Martin del Campo</dc:creator>
  <cp:lastModifiedBy>user</cp:lastModifiedBy>
  <cp:revision>40</cp:revision>
  <dcterms:created xsi:type="dcterms:W3CDTF">2012-07-09T02:47:51Z</dcterms:created>
  <dcterms:modified xsi:type="dcterms:W3CDTF">2013-04-02T11:46:22Z</dcterms:modified>
</cp:coreProperties>
</file>