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bin" ContentType="application/vnd.openxmlformats-officedocument.presentationml.printerSettings"/>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6" r:id="rId3"/>
    <p:sldId id="269" r:id="rId4"/>
    <p:sldId id="257" r:id="rId5"/>
    <p:sldId id="259" r:id="rId6"/>
    <p:sldId id="260" r:id="rId7"/>
    <p:sldId id="261" r:id="rId8"/>
    <p:sldId id="262" r:id="rId9"/>
    <p:sldId id="270" r:id="rId10"/>
    <p:sldId id="263" r:id="rId11"/>
    <p:sldId id="264" r:id="rId12"/>
    <p:sldId id="271" r:id="rId13"/>
    <p:sldId id="272" r:id="rId14"/>
    <p:sldId id="265" r:id="rId15"/>
    <p:sldId id="266" r:id="rId16"/>
    <p:sldId id="273" r:id="rId17"/>
    <p:sldId id="267" r:id="rId18"/>
    <p:sldId id="268"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2" d="100"/>
          <a:sy n="122" d="100"/>
        </p:scale>
        <p:origin x="-19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theme" Target="theme/theme1.xml"/><Relationship Id="rId25"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14" Type="http://schemas.openxmlformats.org/officeDocument/2006/relationships/slide" Target="slides/slide13.xml"/><Relationship Id="rId23" Type="http://schemas.openxmlformats.org/officeDocument/2006/relationships/viewProps" Target="viewProps.xml"/><Relationship Id="rId4" Type="http://schemas.openxmlformats.org/officeDocument/2006/relationships/slide" Target="slides/slide3.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presProps" Target="presProps.xml"/><Relationship Id="rId21" Type="http://schemas.openxmlformats.org/officeDocument/2006/relationships/printerSettings" Target="printerSettings/printerSettings1.bin"/><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A0E208-9034-E544-9451-8976E5183497}" type="datetimeFigureOut">
              <a:rPr lang="en-US" smtClean="0"/>
              <a:pPr/>
              <a:t>02/04/13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52A0E208-9034-E544-9451-8976E5183497}" type="datetimeFigureOut">
              <a:rPr lang="en-US" smtClean="0"/>
              <a:pPr/>
              <a:t>02/04/13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52A0E208-9034-E544-9451-8976E5183497}" type="datetimeFigureOut">
              <a:rPr lang="en-US" smtClean="0"/>
              <a:pPr/>
              <a:t>02/04/13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52A0E208-9034-E544-9451-8976E5183497}" type="datetimeFigureOut">
              <a:rPr lang="en-US" smtClean="0"/>
              <a:pPr/>
              <a:t>02/04/13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52A0E208-9034-E544-9451-8976E5183497}" type="datetimeFigureOut">
              <a:rPr lang="en-US" smtClean="0"/>
              <a:pPr/>
              <a:t>02/04/13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52A0E208-9034-E544-9451-8976E5183497}" type="datetimeFigureOut">
              <a:rPr lang="en-US" smtClean="0"/>
              <a:pPr/>
              <a:t>02/04/13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52A0E208-9034-E544-9451-8976E5183497}" type="datetimeFigureOut">
              <a:rPr lang="en-US" smtClean="0"/>
              <a:pPr/>
              <a:t>02/04/13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52A0E208-9034-E544-9451-8976E5183497}" type="datetimeFigureOut">
              <a:rPr lang="en-US" smtClean="0"/>
              <a:pPr/>
              <a:t>02/04/13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A0E208-9034-E544-9451-8976E5183497}" type="datetimeFigureOut">
              <a:rPr lang="en-US" smtClean="0"/>
              <a:pPr/>
              <a:t>02/04/13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52A0E208-9034-E544-9451-8976E5183497}" type="datetimeFigureOut">
              <a:rPr lang="en-US" smtClean="0"/>
              <a:pPr/>
              <a:t>02/04/13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52A0E208-9034-E544-9451-8976E5183497}" type="datetimeFigureOut">
              <a:rPr lang="en-US" smtClean="0"/>
              <a:pPr/>
              <a:t>02/04/13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EBDA26-30BD-604B-B319-D0F693D2EEFD}"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0E208-9034-E544-9451-8976E5183497}" type="datetimeFigureOut">
              <a:rPr lang="en-US" smtClean="0"/>
              <a:pPr/>
              <a:t>02/04/13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EBDA26-30BD-604B-B319-D0F693D2EEFD}"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0400"/>
            <a:ext cx="8229600" cy="5585764"/>
          </a:xfrm>
        </p:spPr>
        <p:txBody>
          <a:bodyPr anchor="ctr">
            <a:normAutofit/>
          </a:bodyPr>
          <a:lstStyle/>
          <a:p>
            <a:pPr marL="0" indent="0" algn="ctr">
              <a:buNone/>
            </a:pP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Have the Conference Speaker begin with a testimony of his/her experience at a certain moment where their faith was tested in giving, offering or tithing</a:t>
            </a: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4737"/>
            <a:ext cx="8229600" cy="897107"/>
          </a:xfrm>
        </p:spPr>
        <p:txBody>
          <a:bodyPr>
            <a:normAutofit/>
          </a:bodyPr>
          <a:lstStyle/>
          <a:p>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Now hold on a second!</a:t>
            </a: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
        <p:nvSpPr>
          <p:cNvPr id="3" name="Content Placeholder 2"/>
          <p:cNvSpPr>
            <a:spLocks noGrp="1"/>
          </p:cNvSpPr>
          <p:nvPr>
            <p:ph idx="1"/>
          </p:nvPr>
        </p:nvSpPr>
        <p:spPr>
          <a:xfrm>
            <a:off x="457200" y="1641844"/>
            <a:ext cx="8229600" cy="4525963"/>
          </a:xfrm>
        </p:spPr>
        <p:txBody>
          <a:bodyPr>
            <a:normAutofit lnSpcReduction="10000"/>
          </a:bodyPr>
          <a:lstStyle/>
          <a:p>
            <a:r>
              <a:rPr lang="en-US" dirty="0" smtClean="0">
                <a:latin typeface="Gill Sans Light"/>
                <a:cs typeface="Gill Sans Light"/>
              </a:rPr>
              <a:t>Does this mean that God wants me to be poor? </a:t>
            </a:r>
            <a:r>
              <a:rPr lang="en-US" dirty="0" smtClean="0">
                <a:latin typeface="Gill Sans"/>
                <a:cs typeface="Gill Sans"/>
              </a:rPr>
              <a:t>NO!</a:t>
            </a:r>
          </a:p>
          <a:p>
            <a:pPr>
              <a:lnSpc>
                <a:spcPct val="50000"/>
              </a:lnSpc>
            </a:pPr>
            <a:endParaRPr lang="en-US" dirty="0" smtClean="0">
              <a:latin typeface="Gill Sans Light"/>
              <a:cs typeface="Gill Sans Light"/>
            </a:endParaRPr>
          </a:p>
          <a:p>
            <a:r>
              <a:rPr lang="en-US" dirty="0" smtClean="0">
                <a:latin typeface="Gill Sans Light"/>
                <a:cs typeface="Gill Sans Light"/>
              </a:rPr>
              <a:t>When the Church was founded on the day of Pentecost</a:t>
            </a:r>
            <a:r>
              <a:rPr lang="en-US" spc="-150" dirty="0" smtClean="0">
                <a:latin typeface="Gill Sans Light"/>
                <a:cs typeface="Gill Sans Light"/>
              </a:rPr>
              <a:t> the </a:t>
            </a:r>
            <a:r>
              <a:rPr lang="en-US" dirty="0" smtClean="0">
                <a:latin typeface="Gill Sans Light"/>
                <a:cs typeface="Gill Sans Light"/>
              </a:rPr>
              <a:t>Bible</a:t>
            </a:r>
            <a:r>
              <a:rPr lang="en-US" spc="-150" dirty="0" smtClean="0">
                <a:latin typeface="Gill Sans Light"/>
                <a:cs typeface="Gill Sans Light"/>
              </a:rPr>
              <a:t> </a:t>
            </a:r>
            <a:r>
              <a:rPr lang="en-US" dirty="0" smtClean="0">
                <a:latin typeface="Gill Sans Light"/>
                <a:cs typeface="Gill Sans Light"/>
              </a:rPr>
              <a:t>says</a:t>
            </a:r>
            <a:r>
              <a:rPr lang="en-US" spc="-150" dirty="0" smtClean="0">
                <a:latin typeface="Gill Sans Light"/>
                <a:cs typeface="Gill Sans Light"/>
              </a:rPr>
              <a:t> </a:t>
            </a:r>
            <a:r>
              <a:rPr lang="en-US" dirty="0" smtClean="0">
                <a:latin typeface="Gill Sans Light"/>
                <a:cs typeface="Gill Sans Light"/>
              </a:rPr>
              <a:t>that</a:t>
            </a:r>
            <a:r>
              <a:rPr lang="en-US" spc="-150" dirty="0" smtClean="0">
                <a:latin typeface="Gill Sans Light"/>
                <a:cs typeface="Gill Sans Light"/>
              </a:rPr>
              <a:t> the </a:t>
            </a:r>
            <a:r>
              <a:rPr lang="en-US" dirty="0" smtClean="0">
                <a:latin typeface="Gill Sans Light"/>
                <a:cs typeface="Gill Sans Light"/>
              </a:rPr>
              <a:t>disciples</a:t>
            </a:r>
            <a:r>
              <a:rPr lang="en-US" spc="-150" dirty="0" smtClean="0">
                <a:latin typeface="Gill Sans Light"/>
                <a:cs typeface="Gill Sans Light"/>
              </a:rPr>
              <a:t> </a:t>
            </a:r>
            <a:r>
              <a:rPr lang="en-US" dirty="0" smtClean="0">
                <a:latin typeface="Gill Sans Light"/>
                <a:cs typeface="Gill Sans Light"/>
              </a:rPr>
              <a:t>shared all their properties and resources.</a:t>
            </a:r>
          </a:p>
          <a:p>
            <a:r>
              <a:rPr lang="en-US" dirty="0" smtClean="0">
                <a:latin typeface="Gill Sans Light"/>
                <a:cs typeface="Gill Sans Light"/>
              </a:rPr>
              <a:t>There is NO mention of scarcity or poverty: </a:t>
            </a:r>
          </a:p>
          <a:p>
            <a:pPr>
              <a:buNone/>
            </a:pPr>
            <a:r>
              <a:rPr lang="en-US" dirty="0">
                <a:latin typeface="Gill Sans"/>
                <a:cs typeface="Gill Sans"/>
              </a:rPr>
              <a:t>	</a:t>
            </a:r>
            <a:r>
              <a:rPr lang="en-US" dirty="0" smtClean="0">
                <a:latin typeface="Gill Sans"/>
                <a:cs typeface="Gill Sans"/>
              </a:rPr>
              <a:t>GOD PROVIDED WITH ABUNDANCE FOR ALL THEIR NEEDS!</a:t>
            </a:r>
            <a:endParaRPr lang="en-US" dirty="0">
              <a:latin typeface="Gill Sans"/>
              <a:cs typeface="Gill Sans"/>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0097"/>
            <a:ext cx="8229600" cy="1143000"/>
          </a:xfrm>
        </p:spPr>
        <p:txBody>
          <a:bodyPr>
            <a:normAutofit fontScale="90000"/>
          </a:bodyPr>
          <a:lstStyle/>
          <a:p>
            <a:pPr>
              <a:lnSpc>
                <a:spcPct val="90000"/>
              </a:lnSpc>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All of God’s provision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b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exists in the Church</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
        <p:nvSpPr>
          <p:cNvPr id="3" name="Content Placeholder 2"/>
          <p:cNvSpPr>
            <a:spLocks noGrp="1"/>
          </p:cNvSpPr>
          <p:nvPr>
            <p:ph idx="1"/>
          </p:nvPr>
        </p:nvSpPr>
        <p:spPr>
          <a:xfrm>
            <a:off x="457200" y="2245660"/>
            <a:ext cx="8229600" cy="3490596"/>
          </a:xfrm>
        </p:spPr>
        <p:txBody>
          <a:bodyPr>
            <a:normAutofit/>
          </a:bodyPr>
          <a:lstStyle/>
          <a:p>
            <a:pPr marL="0" indent="0" algn="ctr">
              <a:buNone/>
            </a:pPr>
            <a:r>
              <a:rPr lang="en-US" sz="3600" i="1" dirty="0" smtClean="0">
                <a:latin typeface="Gill Sans Light"/>
                <a:cs typeface="Gill Sans Light"/>
              </a:rPr>
              <a:t>“But you say, </a:t>
            </a:r>
            <a:r>
              <a:rPr lang="en-US" sz="3600" i="1" dirty="0" smtClean="0">
                <a:latin typeface="Gill Sans Light"/>
                <a:cs typeface="Gill Sans Light"/>
              </a:rPr>
              <a:t>‘How </a:t>
            </a:r>
            <a:r>
              <a:rPr lang="en-US" sz="3600" i="1" dirty="0" smtClean="0">
                <a:latin typeface="Gill Sans Light"/>
                <a:cs typeface="Gill Sans Light"/>
              </a:rPr>
              <a:t>shall we return</a:t>
            </a:r>
            <a:r>
              <a:rPr lang="en-US" sz="3600" i="1" dirty="0" smtClean="0">
                <a:latin typeface="Gill Sans Light"/>
                <a:cs typeface="Gill Sans Light"/>
              </a:rPr>
              <a:t>?’ </a:t>
            </a:r>
            <a:r>
              <a:rPr lang="en-US" sz="3600" i="1" dirty="0" smtClean="0">
                <a:latin typeface="Gill Sans Light"/>
                <a:cs typeface="Gill Sans Light"/>
              </a:rPr>
              <a:t>Will anyone rob God? Yet you are robbing me! But you say, </a:t>
            </a:r>
            <a:r>
              <a:rPr lang="en-US" sz="3600" i="1" dirty="0" smtClean="0">
                <a:latin typeface="Gill Sans Light"/>
                <a:cs typeface="Gill Sans Light"/>
              </a:rPr>
              <a:t>‘How </a:t>
            </a:r>
            <a:r>
              <a:rPr lang="en-US" sz="3600" i="1" dirty="0" smtClean="0">
                <a:latin typeface="Gill Sans Light"/>
                <a:cs typeface="Gill Sans Light"/>
              </a:rPr>
              <a:t>are we robbing you</a:t>
            </a:r>
            <a:r>
              <a:rPr lang="en-US" sz="3600" i="1" dirty="0" smtClean="0">
                <a:latin typeface="Gill Sans Light"/>
                <a:cs typeface="Gill Sans Light"/>
              </a:rPr>
              <a:t>?’ </a:t>
            </a:r>
            <a:r>
              <a:rPr lang="en-US" sz="3600" i="1" dirty="0" smtClean="0">
                <a:latin typeface="Gill Sans Light"/>
                <a:cs typeface="Gill Sans Light"/>
              </a:rPr>
              <a:t>In your tithes and offerings! You are cursed with a curse, for you are robbing me—the whole nation of you </a:t>
            </a:r>
            <a:r>
              <a:rPr lang="en-US" sz="3000" b="1" i="1" dirty="0" smtClean="0">
                <a:solidFill>
                  <a:srgbClr val="984807"/>
                </a:solidFill>
                <a:latin typeface="Gill Sans"/>
                <a:cs typeface="Gill Sans"/>
              </a:rPr>
              <a:t>(Malachi 4:7-</a:t>
            </a:r>
            <a:r>
              <a:rPr lang="en-US" sz="3000" b="1" i="1" dirty="0">
                <a:solidFill>
                  <a:srgbClr val="984807"/>
                </a:solidFill>
                <a:latin typeface="Gill Sans"/>
                <a:cs typeface="Gill Sans"/>
              </a:rPr>
              <a:t>9</a:t>
            </a:r>
            <a:r>
              <a:rPr lang="en-US" sz="3000" b="1" i="1" dirty="0" smtClean="0">
                <a:solidFill>
                  <a:srgbClr val="984807"/>
                </a:solidFill>
                <a:latin typeface="Gill Sans"/>
                <a:cs typeface="Gill Sans"/>
              </a:rPr>
              <a:t>)</a:t>
            </a:r>
            <a:r>
              <a:rPr lang="en-US" sz="3000" b="1" i="1" dirty="0">
                <a:solidFill>
                  <a:srgbClr val="984807"/>
                </a:solidFill>
                <a:latin typeface="Gill Sans"/>
                <a:cs typeface="Gill Sans"/>
              </a:rPr>
              <a:t>!</a:t>
            </a:r>
            <a:r>
              <a:rPr lang="en-US" sz="3000" i="1" dirty="0" smtClean="0">
                <a:solidFill>
                  <a:srgbClr val="984807"/>
                </a:solidFill>
                <a:latin typeface="Gill Sans"/>
                <a:cs typeface="Gill Sans"/>
              </a:rPr>
              <a:t>”</a:t>
            </a:r>
            <a:endParaRPr lang="en-US" sz="3000" i="1" dirty="0">
              <a:solidFill>
                <a:srgbClr val="984807"/>
              </a:solidFill>
              <a:latin typeface="Gill Sans"/>
              <a:cs typeface="Gill Sans"/>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3097"/>
            <a:ext cx="8229600" cy="4063066"/>
          </a:xfrm>
        </p:spPr>
        <p:txBody>
          <a:bodyPr>
            <a:normAutofit/>
          </a:bodyPr>
          <a:lstStyle/>
          <a:p>
            <a:pPr marL="0" indent="0" algn="ctr">
              <a:buNone/>
            </a:pPr>
            <a:r>
              <a:rPr lang="en-US" sz="2800" i="1" dirty="0" smtClean="0">
                <a:latin typeface="Gill Sans Light"/>
                <a:cs typeface="Gill Sans Light"/>
              </a:rPr>
              <a:t>“Bring the full tithe into the storehouse, so that there may be food in my house, and thus put me to the test, says the Lord of hosts; see if I will not open the windows of heaven for you and pour down for you an overflowing blessing. I will rebuke the locust for you, so that it will not destroy the produce of your soil; and your vine in the field shall not be barren, says the Lord of hosts. Then all nations will count you happy, for you will be a land of delight, says the Lord of hosts </a:t>
            </a:r>
            <a:r>
              <a:rPr lang="en-US" sz="2800" b="1" i="1" dirty="0" smtClean="0">
                <a:solidFill>
                  <a:schemeClr val="accent6">
                    <a:lumMod val="50000"/>
                  </a:schemeClr>
                </a:solidFill>
                <a:latin typeface="Gill Sans"/>
                <a:cs typeface="Gill Sans"/>
              </a:rPr>
              <a:t>(Malachi 4:10-12).”</a:t>
            </a:r>
            <a:endParaRPr lang="en-US" sz="2800" b="1" i="1" dirty="0">
              <a:solidFill>
                <a:schemeClr val="accent6">
                  <a:lumMod val="50000"/>
                </a:schemeClr>
              </a:solidFill>
              <a:latin typeface="Gill Sans"/>
              <a:cs typeface="Gill Sans"/>
            </a:endParaRPr>
          </a:p>
        </p:txBody>
      </p:sp>
      <p:sp>
        <p:nvSpPr>
          <p:cNvPr id="5" name="Title 1"/>
          <p:cNvSpPr>
            <a:spLocks noGrp="1"/>
          </p:cNvSpPr>
          <p:nvPr>
            <p:ph type="title"/>
          </p:nvPr>
        </p:nvSpPr>
        <p:spPr>
          <a:xfrm>
            <a:off x="457200" y="920097"/>
            <a:ext cx="8229600" cy="1143000"/>
          </a:xfrm>
        </p:spPr>
        <p:txBody>
          <a:bodyPr>
            <a:normAutofit fontScale="90000"/>
          </a:bodyPr>
          <a:lstStyle/>
          <a:p>
            <a:pPr>
              <a:lnSpc>
                <a:spcPct val="90000"/>
              </a:lnSpc>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All of God’s provision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b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exists in the Church</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Tree>
    <p:extLst>
      <p:ext uri="{BB962C8B-B14F-4D97-AF65-F5344CB8AC3E}">
        <p14:creationId xmlns:p14="http://schemas.microsoft.com/office/powerpoint/2010/main" val="31577461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98436"/>
            <a:ext cx="8229600" cy="3058931"/>
          </a:xfrm>
        </p:spPr>
        <p:txBody>
          <a:bodyPr>
            <a:normAutofit/>
          </a:bodyPr>
          <a:lstStyle/>
          <a:p>
            <a:pPr algn="ctr">
              <a:buNone/>
            </a:pPr>
            <a:r>
              <a:rPr lang="en-US" sz="3700" i="1" dirty="0" smtClean="0">
                <a:latin typeface="Gill Sans Light"/>
                <a:cs typeface="Gill Sans Light"/>
              </a:rPr>
              <a:t>“For you know the generous act of our Lord Jesus Christ, that though he was rich, yet for your sakes he became poor, so that by his poverty you might become rich                 </a:t>
            </a:r>
            <a:r>
              <a:rPr lang="en-US" b="1" i="1" dirty="0" smtClean="0">
                <a:solidFill>
                  <a:srgbClr val="984807"/>
                </a:solidFill>
                <a:latin typeface="Gill Sans"/>
                <a:cs typeface="Gill Sans"/>
              </a:rPr>
              <a:t>(2 Corinthians 8:9).</a:t>
            </a:r>
            <a:r>
              <a:rPr lang="en-US" i="1" dirty="0" smtClean="0">
                <a:solidFill>
                  <a:srgbClr val="984807"/>
                </a:solidFill>
                <a:latin typeface="Gill Sans"/>
                <a:cs typeface="Gill Sans"/>
              </a:rPr>
              <a:t>”</a:t>
            </a:r>
          </a:p>
        </p:txBody>
      </p:sp>
      <p:sp>
        <p:nvSpPr>
          <p:cNvPr id="5" name="Title 1"/>
          <p:cNvSpPr>
            <a:spLocks noGrp="1"/>
          </p:cNvSpPr>
          <p:nvPr>
            <p:ph type="title"/>
          </p:nvPr>
        </p:nvSpPr>
        <p:spPr>
          <a:xfrm>
            <a:off x="457200" y="920097"/>
            <a:ext cx="8229600" cy="1143000"/>
          </a:xfrm>
        </p:spPr>
        <p:txBody>
          <a:bodyPr>
            <a:normAutofit fontScale="90000"/>
          </a:bodyPr>
          <a:lstStyle/>
          <a:p>
            <a:pPr>
              <a:lnSpc>
                <a:spcPct val="90000"/>
              </a:lnSpc>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All of God’s provision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b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exists in the Church</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Tree>
    <p:extLst>
      <p:ext uri="{BB962C8B-B14F-4D97-AF65-F5344CB8AC3E}">
        <p14:creationId xmlns:p14="http://schemas.microsoft.com/office/powerpoint/2010/main" val="7529249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4739"/>
            <a:ext cx="8229600" cy="3802915"/>
          </a:xfrm>
        </p:spPr>
        <p:txBody>
          <a:bodyPr>
            <a:normAutofit/>
          </a:bodyPr>
          <a:lstStyle/>
          <a:p>
            <a:pPr marL="514350" indent="-514350">
              <a:buFont typeface="+mj-lt"/>
              <a:buAutoNum type="arabicPeriod"/>
            </a:pPr>
            <a:r>
              <a:rPr lang="en-US" dirty="0" smtClean="0">
                <a:latin typeface="Gill Sans Light"/>
                <a:cs typeface="Gill Sans Light"/>
              </a:rPr>
              <a:t>God’s will is never poverty. That was His will toward himself, alone.</a:t>
            </a:r>
          </a:p>
          <a:p>
            <a:pPr marL="514350" indent="-514350">
              <a:buFont typeface="+mj-lt"/>
              <a:buAutoNum type="arabicPeriod"/>
            </a:pPr>
            <a:r>
              <a:rPr lang="en-US" dirty="0" smtClean="0">
                <a:latin typeface="Gill Sans Light"/>
                <a:cs typeface="Gill Sans Light"/>
              </a:rPr>
              <a:t>God has hidden all his provision and riches in the faithfulness</a:t>
            </a:r>
            <a:r>
              <a:rPr lang="en-US" b="1" dirty="0" smtClean="0">
                <a:latin typeface="Gill Sans Light"/>
                <a:cs typeface="Gill Sans Light"/>
              </a:rPr>
              <a:t> </a:t>
            </a:r>
            <a:r>
              <a:rPr lang="en-US" dirty="0" smtClean="0">
                <a:latin typeface="Gill Sans Light"/>
                <a:cs typeface="Gill Sans Light"/>
              </a:rPr>
              <a:t>of the Church.</a:t>
            </a:r>
          </a:p>
          <a:p>
            <a:pPr marL="514350" indent="-514350">
              <a:buFont typeface="+mj-lt"/>
              <a:buAutoNum type="arabicPeriod"/>
            </a:pPr>
            <a:r>
              <a:rPr lang="en-US" dirty="0" smtClean="0">
                <a:latin typeface="Gill Sans Light"/>
                <a:cs typeface="Gill Sans Light"/>
              </a:rPr>
              <a:t>If we are faithful: God will bless us. God does this not only for our benefit, but for the benefit of the poor and of the world.</a:t>
            </a:r>
          </a:p>
        </p:txBody>
      </p:sp>
      <p:sp>
        <p:nvSpPr>
          <p:cNvPr id="5" name="Title 1"/>
          <p:cNvSpPr>
            <a:spLocks noGrp="1"/>
          </p:cNvSpPr>
          <p:nvPr>
            <p:ph type="title"/>
          </p:nvPr>
        </p:nvSpPr>
        <p:spPr>
          <a:xfrm>
            <a:off x="457200" y="920097"/>
            <a:ext cx="8229600" cy="1143000"/>
          </a:xfrm>
        </p:spPr>
        <p:txBody>
          <a:bodyPr>
            <a:normAutofit fontScale="90000"/>
          </a:bodyPr>
          <a:lstStyle/>
          <a:p>
            <a:pPr>
              <a:lnSpc>
                <a:spcPct val="90000"/>
              </a:lnSpc>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All of God’s provision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b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exists in the Church</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1001"/>
            <a:ext cx="8229600" cy="928339"/>
          </a:xfrm>
        </p:spPr>
        <p:txBody>
          <a:bodyPr>
            <a:normAutofit/>
          </a:bodyPr>
          <a:lstStyle/>
          <a:p>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How can we be faithful?</a:t>
            </a: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
        <p:nvSpPr>
          <p:cNvPr id="3" name="Content Placeholder 2"/>
          <p:cNvSpPr>
            <a:spLocks noGrp="1"/>
          </p:cNvSpPr>
          <p:nvPr>
            <p:ph idx="1"/>
          </p:nvPr>
        </p:nvSpPr>
        <p:spPr>
          <a:xfrm>
            <a:off x="457200" y="1881806"/>
            <a:ext cx="8229600" cy="3938253"/>
          </a:xfrm>
        </p:spPr>
        <p:txBody>
          <a:bodyPr>
            <a:normAutofit/>
          </a:bodyPr>
          <a:lstStyle/>
          <a:p>
            <a:pPr marL="514350" indent="-514350">
              <a:lnSpc>
                <a:spcPct val="90000"/>
              </a:lnSpc>
              <a:buFont typeface="+mj-lt"/>
              <a:buAutoNum type="arabicPeriod"/>
            </a:pPr>
            <a:r>
              <a:rPr lang="en-US" dirty="0" smtClean="0">
                <a:latin typeface="Gill Sans Light"/>
                <a:cs typeface="Gill Sans Light"/>
              </a:rPr>
              <a:t>With our </a:t>
            </a:r>
            <a:r>
              <a:rPr lang="en-US" b="1" i="1" dirty="0" smtClean="0">
                <a:latin typeface="Gill Sans"/>
                <a:cs typeface="Gill Sans"/>
              </a:rPr>
              <a:t>TITHES</a:t>
            </a:r>
            <a:r>
              <a:rPr lang="en-US" dirty="0" smtClean="0">
                <a:latin typeface="Gill Sans"/>
                <a:cs typeface="Gill Sans"/>
              </a:rPr>
              <a:t>.</a:t>
            </a:r>
            <a:r>
              <a:rPr lang="en-US" dirty="0" smtClean="0">
                <a:latin typeface="Gill Sans Light"/>
                <a:cs typeface="Gill Sans Light"/>
              </a:rPr>
              <a:t> This is 10% of all our untaxed earnings.</a:t>
            </a:r>
          </a:p>
          <a:p>
            <a:pPr marL="514350" indent="-514350">
              <a:lnSpc>
                <a:spcPct val="90000"/>
              </a:lnSpc>
              <a:buFont typeface="+mj-lt"/>
              <a:buAutoNum type="arabicPeriod"/>
            </a:pPr>
            <a:r>
              <a:rPr lang="en-US" dirty="0" smtClean="0">
                <a:latin typeface="Gill Sans Light"/>
                <a:cs typeface="Gill Sans Light"/>
              </a:rPr>
              <a:t>With our </a:t>
            </a:r>
            <a:r>
              <a:rPr lang="en-US" b="1" i="1" dirty="0" smtClean="0">
                <a:latin typeface="Gill Sans"/>
                <a:cs typeface="Gill Sans"/>
              </a:rPr>
              <a:t>OFFERINGS</a:t>
            </a:r>
            <a:r>
              <a:rPr lang="en-US" dirty="0" smtClean="0">
                <a:latin typeface="Gill Sans"/>
                <a:cs typeface="Gill Sans"/>
              </a:rPr>
              <a:t>.</a:t>
            </a:r>
            <a:r>
              <a:rPr lang="en-US" dirty="0" smtClean="0">
                <a:latin typeface="Gill Sans Light"/>
                <a:cs typeface="Gill Sans Light"/>
              </a:rPr>
              <a:t> This is anything else we desire to happily give to God for the Church’s mission.</a:t>
            </a:r>
          </a:p>
          <a:p>
            <a:pPr marL="514350" indent="-514350">
              <a:lnSpc>
                <a:spcPct val="90000"/>
              </a:lnSpc>
              <a:buFont typeface="+mj-lt"/>
              <a:buAutoNum type="arabicPeriod"/>
            </a:pPr>
            <a:r>
              <a:rPr lang="en-US" dirty="0" smtClean="0">
                <a:latin typeface="Gill Sans Light"/>
                <a:cs typeface="Gill Sans Light"/>
              </a:rPr>
              <a:t>With our </a:t>
            </a:r>
            <a:r>
              <a:rPr lang="en-US" b="1" i="1" dirty="0" smtClean="0">
                <a:latin typeface="Gill Sans"/>
                <a:cs typeface="Gill Sans"/>
              </a:rPr>
              <a:t>FIRST FRUITS</a:t>
            </a:r>
            <a:r>
              <a:rPr lang="en-US" dirty="0" smtClean="0">
                <a:latin typeface="Gill Sans"/>
                <a:cs typeface="Gill Sans"/>
              </a:rPr>
              <a:t>: </a:t>
            </a:r>
            <a:r>
              <a:rPr lang="en-US" i="1" dirty="0" smtClean="0">
                <a:latin typeface="Gill Sans Light"/>
                <a:cs typeface="Gill Sans Light"/>
              </a:rPr>
              <a:t>“The choicest of the first fruits of your ground you shall bring into the house of the Lord your God </a:t>
            </a:r>
            <a:r>
              <a:rPr lang="en-US" sz="2800" b="1" i="1" dirty="0" smtClean="0">
                <a:solidFill>
                  <a:srgbClr val="984807"/>
                </a:solidFill>
                <a:latin typeface="Gill Sans"/>
                <a:cs typeface="Gill Sans"/>
              </a:rPr>
              <a:t>(Exodus 23:19).</a:t>
            </a:r>
            <a:r>
              <a:rPr lang="en-US" sz="2800" i="1" dirty="0" smtClean="0">
                <a:solidFill>
                  <a:srgbClr val="984807"/>
                </a:solidFill>
                <a:latin typeface="Gill Sans"/>
                <a:cs typeface="Gill Sans"/>
              </a:rPr>
              <a: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5388"/>
            <a:ext cx="8229600" cy="897107"/>
          </a:xfrm>
        </p:spPr>
        <p:txBody>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God’s Desire</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
        <p:nvSpPr>
          <p:cNvPr id="3" name="Content Placeholder 2"/>
          <p:cNvSpPr>
            <a:spLocks noGrp="1"/>
          </p:cNvSpPr>
          <p:nvPr>
            <p:ph idx="1"/>
          </p:nvPr>
        </p:nvSpPr>
        <p:spPr>
          <a:xfrm>
            <a:off x="457200" y="1824550"/>
            <a:ext cx="8229600" cy="3907021"/>
          </a:xfrm>
        </p:spPr>
        <p:txBody>
          <a:bodyPr>
            <a:normAutofit/>
          </a:bodyPr>
          <a:lstStyle/>
          <a:p>
            <a:r>
              <a:rPr lang="en-US" sz="3400" dirty="0" smtClean="0">
                <a:latin typeface="Gill Sans Light"/>
                <a:cs typeface="Gill Sans Light"/>
              </a:rPr>
              <a:t>Wherever the Gospel roots itself the land and the people are blessed. New believers experience the removal of poverty and curse with Christ’s blessing.</a:t>
            </a:r>
          </a:p>
          <a:p>
            <a:pPr>
              <a:lnSpc>
                <a:spcPct val="90000"/>
              </a:lnSpc>
            </a:pPr>
            <a:r>
              <a:rPr lang="en-US" sz="3400" dirty="0" smtClean="0">
                <a:latin typeface="Gill Sans Light"/>
                <a:cs typeface="Gill Sans Light"/>
              </a:rPr>
              <a:t>When we forgive others, God forgives us. </a:t>
            </a:r>
          </a:p>
          <a:p>
            <a:pPr marL="0" indent="0">
              <a:lnSpc>
                <a:spcPct val="90000"/>
              </a:lnSpc>
              <a:buNone/>
            </a:pPr>
            <a:r>
              <a:rPr lang="en-US" sz="3400" dirty="0">
                <a:latin typeface="Gill Sans Light"/>
                <a:cs typeface="Gill Sans Light"/>
              </a:rPr>
              <a:t>	</a:t>
            </a:r>
            <a:r>
              <a:rPr lang="en-US" sz="3400" dirty="0" smtClean="0">
                <a:latin typeface="Gill Sans Light"/>
                <a:cs typeface="Gill Sans Light"/>
              </a:rPr>
              <a:t>When we love others, God loves us. </a:t>
            </a:r>
          </a:p>
          <a:p>
            <a:pPr marL="0" indent="0">
              <a:lnSpc>
                <a:spcPct val="90000"/>
              </a:lnSpc>
              <a:buNone/>
            </a:pPr>
            <a:r>
              <a:rPr lang="en-US" sz="3400" dirty="0">
                <a:latin typeface="Gill Sans Light"/>
                <a:cs typeface="Gill Sans Light"/>
              </a:rPr>
              <a:t>	</a:t>
            </a:r>
            <a:r>
              <a:rPr lang="en-US" sz="3400" dirty="0" smtClean="0">
                <a:latin typeface="Gill Sans Light"/>
                <a:cs typeface="Gill Sans Light"/>
              </a:rPr>
              <a:t>When we bless others, God blesses us.</a:t>
            </a:r>
            <a:endParaRPr lang="en-US" sz="3400" dirty="0">
              <a:latin typeface="Gill Sans Light"/>
              <a:cs typeface="Gill Sans Light"/>
            </a:endParaRPr>
          </a:p>
        </p:txBody>
      </p:sp>
    </p:spTree>
    <p:extLst>
      <p:ext uri="{BB962C8B-B14F-4D97-AF65-F5344CB8AC3E}">
        <p14:creationId xmlns:p14="http://schemas.microsoft.com/office/powerpoint/2010/main" val="16064065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2495"/>
            <a:ext cx="8229600" cy="4073591"/>
          </a:xfrm>
        </p:spPr>
        <p:txBody>
          <a:bodyPr>
            <a:normAutofit/>
          </a:bodyPr>
          <a:lstStyle/>
          <a:p>
            <a:r>
              <a:rPr lang="en-US" sz="3600" dirty="0" smtClean="0">
                <a:latin typeface="Gill Sans Light"/>
                <a:cs typeface="Gill Sans Light"/>
              </a:rPr>
              <a:t>We should not only bless God with our resources. We should also bless the lives of those in our community that are not as fortunate as us.</a:t>
            </a:r>
          </a:p>
          <a:p>
            <a:r>
              <a:rPr lang="en-US" sz="3600" dirty="0" smtClean="0">
                <a:latin typeface="Gill Sans Light"/>
                <a:cs typeface="Gill Sans Light"/>
              </a:rPr>
              <a:t>When we give from what we have received, we receive more to give. This is the cycle of the Kingdom.</a:t>
            </a:r>
            <a:endParaRPr lang="en-US" sz="3600" dirty="0">
              <a:latin typeface="Gill Sans Light"/>
              <a:cs typeface="Gill Sans Light"/>
            </a:endParaRPr>
          </a:p>
        </p:txBody>
      </p:sp>
      <p:sp>
        <p:nvSpPr>
          <p:cNvPr id="5" name="Title 1"/>
          <p:cNvSpPr>
            <a:spLocks noGrp="1"/>
          </p:cNvSpPr>
          <p:nvPr>
            <p:ph type="title"/>
          </p:nvPr>
        </p:nvSpPr>
        <p:spPr>
          <a:xfrm>
            <a:off x="457200" y="875388"/>
            <a:ext cx="8229600" cy="897107"/>
          </a:xfrm>
        </p:spPr>
        <p:txBody>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God’s Desire</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36955"/>
            <a:ext cx="8229600" cy="4830531"/>
          </a:xfrm>
        </p:spPr>
        <p:txBody>
          <a:bodyPr anchor="ctr">
            <a:normAutofit/>
          </a:bodyPr>
          <a:lstStyle/>
          <a:p>
            <a:pPr algn="ctr">
              <a:buNone/>
            </a:pP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Take a step of faith:</a:t>
            </a:r>
          </a:p>
          <a:p>
            <a:pPr algn="ctr">
              <a:lnSpc>
                <a:spcPct val="50000"/>
              </a:lnSpc>
              <a:buNone/>
            </a:pPr>
            <a:endPar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a:p>
            <a:pPr algn="ctr">
              <a:buNone/>
            </a:pPr>
            <a:r>
              <a:rPr lang="en-US" sz="4000" b="1" dirty="0" smtClean="0">
                <a:solidFill>
                  <a:srgbClr val="800000"/>
                </a:solidFill>
                <a:latin typeface="Gill Sans"/>
                <a:cs typeface="Gill Sans"/>
              </a:rPr>
              <a:t>Bring to the Lord a First fruit.</a:t>
            </a:r>
          </a:p>
          <a:p>
            <a:pPr algn="ctr">
              <a:lnSpc>
                <a:spcPct val="60000"/>
              </a:lnSpc>
              <a:buNone/>
            </a:pPr>
            <a:endParaRPr lang="en-US" sz="4000" b="1" dirty="0" smtClean="0">
              <a:solidFill>
                <a:srgbClr val="800000"/>
              </a:solidFill>
              <a:latin typeface="Gill Sans"/>
              <a:cs typeface="Gill Sans"/>
            </a:endParaRPr>
          </a:p>
          <a:p>
            <a:pPr algn="ctr">
              <a:lnSpc>
                <a:spcPct val="90000"/>
              </a:lnSpc>
              <a:buNone/>
            </a:pP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ill Sans"/>
                <a:cs typeface="Gill Sans"/>
              </a:rPr>
              <a:t>Challenge God in this. </a:t>
            </a:r>
          </a:p>
          <a:p>
            <a:pPr algn="ctr">
              <a:lnSpc>
                <a:spcPct val="90000"/>
              </a:lnSpc>
              <a:buNone/>
            </a:pP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ill Sans"/>
                <a:cs typeface="Gill Sans"/>
              </a:rPr>
              <a:t>You will see the Heavens </a:t>
            </a:r>
          </a:p>
          <a:p>
            <a:pPr algn="ctr">
              <a:lnSpc>
                <a:spcPct val="90000"/>
              </a:lnSpc>
              <a:buNone/>
            </a:pP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ill Sans"/>
                <a:cs typeface="Gill Sans"/>
              </a:rPr>
              <a:t>open up above you.</a:t>
            </a: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ill Sans"/>
              <a:cs typeface="Gill Sans"/>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13. Sowing in God’s Kingdom.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495297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13. Sowing in God’s Kingdom.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6582"/>
            <a:ext cx="8229600" cy="846138"/>
          </a:xfrm>
        </p:spPr>
        <p:txBody>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2 Corinthians 9:6</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
        <p:nvSpPr>
          <p:cNvPr id="3" name="Content Placeholder 2"/>
          <p:cNvSpPr>
            <a:spLocks noGrp="1"/>
          </p:cNvSpPr>
          <p:nvPr>
            <p:ph idx="1"/>
          </p:nvPr>
        </p:nvSpPr>
        <p:spPr>
          <a:xfrm>
            <a:off x="457200" y="2002368"/>
            <a:ext cx="8229600" cy="2686050"/>
          </a:xfrm>
        </p:spPr>
        <p:txBody>
          <a:bodyPr>
            <a:normAutofit/>
          </a:bodyPr>
          <a:lstStyle/>
          <a:p>
            <a:pPr marL="0" indent="0" algn="ctr">
              <a:buNone/>
            </a:pPr>
            <a:r>
              <a:rPr lang="en-US" sz="4000" i="1" dirty="0" smtClean="0">
                <a:latin typeface="Gill Sans Light"/>
                <a:cs typeface="Gill Sans Light"/>
              </a:rPr>
              <a:t>“The point is this: the one who sows sparingly will also reap sparingly, and the one who sows bountifully will also reap bountifully.”</a:t>
            </a:r>
          </a:p>
          <a:p>
            <a:pPr>
              <a:buNone/>
            </a:pPr>
            <a:endParaRPr lang="en-US" sz="4000" dirty="0">
              <a:latin typeface="Gill Sans Light"/>
              <a:cs typeface="Gill Sans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14761"/>
            <a:ext cx="8229600" cy="1796751"/>
          </a:xfrm>
        </p:spPr>
        <p:txBody>
          <a:bodyPr anchor="ctr">
            <a:normAutofit/>
          </a:bodyPr>
          <a:lstStyle/>
          <a:p>
            <a:pPr marL="0" indent="0" algn="ctr">
              <a:lnSpc>
                <a:spcPct val="90000"/>
              </a:lnSpc>
              <a:buNone/>
            </a:pPr>
            <a:r>
              <a:rPr lang="en-US" sz="3800" i="1" dirty="0" smtClean="0">
                <a:latin typeface="Gill Sans Light"/>
                <a:cs typeface="Gill Sans Light"/>
              </a:rPr>
              <a:t>“The land shall not be sold in perpetuity,    for the land is mine; with me you are       but aliens and tenants.”</a:t>
            </a:r>
          </a:p>
        </p:txBody>
      </p:sp>
      <p:sp>
        <p:nvSpPr>
          <p:cNvPr id="4" name="Content Placeholder 2"/>
          <p:cNvSpPr txBox="1">
            <a:spLocks/>
          </p:cNvSpPr>
          <p:nvPr/>
        </p:nvSpPr>
        <p:spPr>
          <a:xfrm>
            <a:off x="457200" y="895451"/>
            <a:ext cx="8229600" cy="719310"/>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3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Leviticus 25:23</a:t>
            </a:r>
          </a:p>
        </p:txBody>
      </p:sp>
      <p:sp>
        <p:nvSpPr>
          <p:cNvPr id="5" name="Content Placeholder 2"/>
          <p:cNvSpPr txBox="1">
            <a:spLocks/>
          </p:cNvSpPr>
          <p:nvPr/>
        </p:nvSpPr>
        <p:spPr>
          <a:xfrm>
            <a:off x="457200" y="4425342"/>
            <a:ext cx="8229600" cy="1246162"/>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lnSpc>
                <a:spcPct val="90000"/>
              </a:lnSpc>
              <a:buFont typeface="Arial"/>
              <a:buNone/>
            </a:pPr>
            <a:r>
              <a:rPr lang="en-US" sz="3800" i="1" dirty="0" smtClean="0">
                <a:latin typeface="Gill Sans Light"/>
                <a:cs typeface="Gill Sans Light"/>
              </a:rPr>
              <a:t>“The earth is the Lord's and all that is in it, the world, and those who live in it.”</a:t>
            </a:r>
          </a:p>
        </p:txBody>
      </p:sp>
      <p:sp>
        <p:nvSpPr>
          <p:cNvPr id="6" name="Content Placeholder 2"/>
          <p:cNvSpPr txBox="1">
            <a:spLocks/>
          </p:cNvSpPr>
          <p:nvPr/>
        </p:nvSpPr>
        <p:spPr>
          <a:xfrm>
            <a:off x="457200" y="3639726"/>
            <a:ext cx="8229600" cy="667236"/>
          </a:xfrm>
          <a:prstGeom prst="rect">
            <a:avLst/>
          </a:prstGeom>
        </p:spPr>
        <p:txBody>
          <a:bodyPr vert="horz" lIns="91440" tIns="45720" rIns="91440" bIns="45720" rtlCol="0" anchor="ct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3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Psalm 24:1</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2638"/>
          </a:xfrm>
        </p:spPr>
        <p:txBody>
          <a:bodyPr>
            <a:normAutofit fontScale="90000"/>
          </a:bodyPr>
          <a:lstStyle/>
          <a:p>
            <a:r>
              <a:rPr lang="en-US" b="1" spc="-15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Everything belongs to God</a:t>
            </a:r>
            <a:endParaRPr lang="en-US" b="1" spc="-15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
        <p:nvSpPr>
          <p:cNvPr id="3" name="Content Placeholder 2"/>
          <p:cNvSpPr>
            <a:spLocks noGrp="1"/>
          </p:cNvSpPr>
          <p:nvPr>
            <p:ph idx="1"/>
          </p:nvPr>
        </p:nvSpPr>
        <p:spPr>
          <a:xfrm>
            <a:off x="457199" y="1600200"/>
            <a:ext cx="8358717" cy="4525963"/>
          </a:xfrm>
        </p:spPr>
        <p:txBody>
          <a:bodyPr>
            <a:noAutofit/>
          </a:bodyPr>
          <a:lstStyle/>
          <a:p>
            <a:r>
              <a:rPr lang="en-US" sz="3400" dirty="0" smtClean="0">
                <a:latin typeface="Gill Sans Light"/>
                <a:cs typeface="Gill Sans Light"/>
              </a:rPr>
              <a:t>Our homes, resources, and families:</a:t>
            </a:r>
          </a:p>
          <a:p>
            <a:pPr marL="0" indent="0">
              <a:buNone/>
            </a:pPr>
            <a:r>
              <a:rPr lang="en-US" sz="3400" dirty="0">
                <a:latin typeface="Gill Sans Light"/>
                <a:cs typeface="Gill Sans Light"/>
              </a:rPr>
              <a:t> </a:t>
            </a:r>
            <a:r>
              <a:rPr lang="en-US" sz="3400" dirty="0" smtClean="0">
                <a:latin typeface="Gill Sans Light"/>
                <a:cs typeface="Gill Sans Light"/>
              </a:rPr>
              <a:t>  They all belong to God!</a:t>
            </a:r>
          </a:p>
          <a:p>
            <a:r>
              <a:rPr lang="en-US" sz="3400" dirty="0" smtClean="0">
                <a:latin typeface="Gill Sans Light"/>
                <a:cs typeface="Gill Sans Light"/>
              </a:rPr>
              <a:t>God is the Lord of the World and we are but stewards of His creation.</a:t>
            </a:r>
          </a:p>
          <a:p>
            <a:r>
              <a:rPr lang="en-US" sz="3400" dirty="0" smtClean="0">
                <a:latin typeface="Gill Sans Light"/>
                <a:cs typeface="Gill Sans Light"/>
              </a:rPr>
              <a:t>Whenever Israel was faithful to God with their resources, they were prospered. </a:t>
            </a:r>
            <a:r>
              <a:rPr lang="en-US" sz="3400" spc="-150" dirty="0" smtClean="0">
                <a:latin typeface="Gill Sans Light"/>
                <a:cs typeface="Gill Sans Light"/>
              </a:rPr>
              <a:t>Whenever they </a:t>
            </a:r>
            <a:r>
              <a:rPr lang="en-US" sz="3400" dirty="0" smtClean="0">
                <a:latin typeface="Gill Sans Light"/>
                <a:cs typeface="Gill Sans Light"/>
              </a:rPr>
              <a:t>weren’t, </a:t>
            </a:r>
            <a:r>
              <a:rPr lang="en-US" sz="3400" spc="-150" dirty="0" smtClean="0">
                <a:latin typeface="Gill Sans Light"/>
                <a:cs typeface="Gill Sans Light"/>
              </a:rPr>
              <a:t>curse overcame the land.</a:t>
            </a:r>
            <a:endParaRPr lang="en-US" sz="3400" spc="-150" dirty="0">
              <a:latin typeface="Gill Sans Light"/>
              <a:cs typeface="Gill Sans Light"/>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351"/>
            <a:ext cx="8229600" cy="1143000"/>
          </a:xfrm>
        </p:spPr>
        <p:txBody>
          <a:bodyPr>
            <a:normAutofit fontScale="90000"/>
          </a:bodyPr>
          <a:lstStyle/>
          <a:p>
            <a:pPr>
              <a:lnSpc>
                <a:spcPct val="80000"/>
              </a:lnSpc>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Why is money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b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such a big deal?</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
        <p:nvSpPr>
          <p:cNvPr id="3" name="Content Placeholder 2"/>
          <p:cNvSpPr>
            <a:spLocks noGrp="1"/>
          </p:cNvSpPr>
          <p:nvPr>
            <p:ph idx="1"/>
          </p:nvPr>
        </p:nvSpPr>
        <p:spPr>
          <a:xfrm>
            <a:off x="457200" y="1917351"/>
            <a:ext cx="8229600" cy="3948663"/>
          </a:xfrm>
        </p:spPr>
        <p:txBody>
          <a:bodyPr vert="horz" anchor="t">
            <a:normAutofit lnSpcReduction="10000"/>
          </a:bodyPr>
          <a:lstStyle/>
          <a:p>
            <a:pPr marL="0" indent="0" algn="ctr">
              <a:buNone/>
            </a:pPr>
            <a:r>
              <a:rPr lang="en-US" sz="3600" i="1" dirty="0" smtClean="0">
                <a:latin typeface="Gill Sans Light"/>
                <a:cs typeface="Gill Sans Light"/>
              </a:rPr>
              <a:t>“For where your treasure is, there your heart will be also</a:t>
            </a:r>
            <a:r>
              <a:rPr lang="en-US" i="1" dirty="0" smtClean="0">
                <a:latin typeface="Gill Sans Light"/>
                <a:cs typeface="Gill Sans Light"/>
              </a:rPr>
              <a:t> </a:t>
            </a:r>
            <a:r>
              <a:rPr lang="en-US" b="1" i="1" dirty="0" smtClean="0">
                <a:solidFill>
                  <a:schemeClr val="accent6">
                    <a:lumMod val="50000"/>
                  </a:schemeClr>
                </a:solidFill>
                <a:latin typeface="Gill Sans"/>
                <a:cs typeface="Gill Sans"/>
              </a:rPr>
              <a:t>(Matthew 12:34).</a:t>
            </a:r>
            <a:r>
              <a:rPr lang="en-US" i="1" dirty="0" smtClean="0">
                <a:solidFill>
                  <a:schemeClr val="accent6">
                    <a:lumMod val="50000"/>
                  </a:schemeClr>
                </a:solidFill>
                <a:latin typeface="Gill Sans"/>
                <a:cs typeface="Gill Sans"/>
              </a:rPr>
              <a:t>”</a:t>
            </a:r>
            <a:endParaRPr lang="en-US" i="1" dirty="0" smtClean="0">
              <a:latin typeface="Gill Sans Light"/>
              <a:cs typeface="Gill Sans Light"/>
            </a:endParaRPr>
          </a:p>
          <a:p>
            <a:pPr marL="514350" indent="-514350"/>
            <a:r>
              <a:rPr lang="en-US" dirty="0" smtClean="0">
                <a:latin typeface="Gill Sans Light"/>
                <a:cs typeface="Gill Sans Light"/>
              </a:rPr>
              <a:t>What you pay most attention too or time reveals what you consider to be most valuable. And that can be an idol in your life.</a:t>
            </a:r>
          </a:p>
          <a:p>
            <a:pPr marL="514350" indent="-514350"/>
            <a:r>
              <a:rPr lang="en-US" dirty="0" smtClean="0">
                <a:latin typeface="Gill Sans Light"/>
                <a:cs typeface="Gill Sans Light"/>
              </a:rPr>
              <a:t>God calls us to invest in the expansion of His Kingdom. That is why, to be faithful to God, is to </a:t>
            </a:r>
            <a:r>
              <a:rPr lang="en-US" dirty="0" smtClean="0">
                <a:latin typeface="Gill Sans Light"/>
                <a:cs typeface="Gill Sans Light"/>
              </a:rPr>
              <a:t>be faithful </a:t>
            </a:r>
            <a:r>
              <a:rPr lang="en-US" dirty="0" smtClean="0">
                <a:latin typeface="Gill Sans Light"/>
                <a:cs typeface="Gill Sans Light"/>
              </a:rPr>
              <a:t>in our offerings and tithes.</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8171"/>
            <a:ext cx="8229600" cy="3865379"/>
          </a:xfrm>
        </p:spPr>
        <p:txBody>
          <a:bodyPr>
            <a:normAutofit/>
          </a:bodyPr>
          <a:lstStyle/>
          <a:p>
            <a:pPr marL="0" indent="0" algn="ctr">
              <a:lnSpc>
                <a:spcPct val="90000"/>
              </a:lnSpc>
              <a:buNone/>
            </a:pPr>
            <a:r>
              <a:rPr lang="en-US" i="1" dirty="0" smtClean="0">
                <a:latin typeface="Gill Sans Light"/>
                <a:cs typeface="Gill Sans Light"/>
              </a:rPr>
              <a:t>“For the love of money is a root of all kinds of evil, and in their eagerness to be rich some have wandered away from the faith and pierced themselves with many pains </a:t>
            </a:r>
            <a:r>
              <a:rPr lang="en-US" sz="2800" b="1" i="1" dirty="0" smtClean="0">
                <a:solidFill>
                  <a:srgbClr val="984807"/>
                </a:solidFill>
                <a:latin typeface="Gill Sans"/>
                <a:cs typeface="Gill Sans"/>
              </a:rPr>
              <a:t>(1 Timothy 6:10).</a:t>
            </a:r>
            <a:r>
              <a:rPr lang="en-US" sz="2800" i="1" dirty="0" smtClean="0">
                <a:latin typeface="Gill Sans"/>
                <a:cs typeface="Gill Sans"/>
              </a:rPr>
              <a:t>”</a:t>
            </a:r>
          </a:p>
          <a:p>
            <a:pPr marL="514350" indent="-514350">
              <a:lnSpc>
                <a:spcPct val="90000"/>
              </a:lnSpc>
            </a:pPr>
            <a:r>
              <a:rPr lang="en-US" dirty="0" smtClean="0">
                <a:latin typeface="Gill Sans Light"/>
                <a:cs typeface="Gill Sans Light"/>
              </a:rPr>
              <a:t>The greatest idol of all nations is the false “god” money.</a:t>
            </a:r>
          </a:p>
          <a:p>
            <a:pPr marL="514350" indent="-514350">
              <a:lnSpc>
                <a:spcPct val="90000"/>
              </a:lnSpc>
            </a:pPr>
            <a:r>
              <a:rPr lang="en-US" dirty="0" smtClean="0">
                <a:latin typeface="Gill Sans Light"/>
                <a:cs typeface="Gill Sans Light"/>
              </a:rPr>
              <a:t>When we give faithfully and generously to </a:t>
            </a:r>
            <a:r>
              <a:rPr lang="en-US" spc="-150" dirty="0" smtClean="0">
                <a:latin typeface="Gill Sans Light"/>
                <a:cs typeface="Gill Sans Light"/>
              </a:rPr>
              <a:t>God, </a:t>
            </a:r>
            <a:r>
              <a:rPr lang="en-US" dirty="0" smtClean="0">
                <a:latin typeface="Gill Sans Light"/>
                <a:cs typeface="Gill Sans Light"/>
              </a:rPr>
              <a:t>we demonstrate that money is not our god.</a:t>
            </a:r>
          </a:p>
        </p:txBody>
      </p:sp>
      <p:sp>
        <p:nvSpPr>
          <p:cNvPr id="5" name="Title 1"/>
          <p:cNvSpPr>
            <a:spLocks noGrp="1"/>
          </p:cNvSpPr>
          <p:nvPr>
            <p:ph type="title"/>
          </p:nvPr>
        </p:nvSpPr>
        <p:spPr>
          <a:xfrm>
            <a:off x="457200" y="774351"/>
            <a:ext cx="8229600" cy="1143000"/>
          </a:xfrm>
        </p:spPr>
        <p:txBody>
          <a:bodyPr>
            <a:normAutofit fontScale="90000"/>
          </a:bodyPr>
          <a:lstStyle/>
          <a:p>
            <a:pPr>
              <a:lnSpc>
                <a:spcPct val="80000"/>
              </a:lnSpc>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Why is money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b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such a big deal?</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31867"/>
            <a:ext cx="8229600" cy="3829315"/>
          </a:xfrm>
        </p:spPr>
        <p:txBody>
          <a:bodyPr>
            <a:normAutofit/>
          </a:bodyPr>
          <a:lstStyle/>
          <a:p>
            <a:pPr marL="0" indent="0" algn="ctr">
              <a:lnSpc>
                <a:spcPct val="90000"/>
              </a:lnSpc>
              <a:buNone/>
            </a:pPr>
            <a:r>
              <a:rPr lang="en-US" i="1" dirty="0" smtClean="0">
                <a:latin typeface="Gill Sans Light"/>
                <a:cs typeface="Gill Sans Light"/>
              </a:rPr>
              <a:t>“Keep your lives free from the love of money, and be content with what you have; for he has said, ‘I will never leave you or forsake you </a:t>
            </a:r>
            <a:r>
              <a:rPr lang="en-US" sz="2800" b="1" i="1" dirty="0" smtClean="0">
                <a:solidFill>
                  <a:schemeClr val="accent6">
                    <a:lumMod val="50000"/>
                  </a:schemeClr>
                </a:solidFill>
                <a:latin typeface="Gill Sans"/>
                <a:cs typeface="Gill Sans"/>
              </a:rPr>
              <a:t>(Hebrews 13:5).</a:t>
            </a:r>
            <a:r>
              <a:rPr lang="en-US" sz="2800" i="1" dirty="0" smtClean="0">
                <a:solidFill>
                  <a:schemeClr val="accent6">
                    <a:lumMod val="50000"/>
                  </a:schemeClr>
                </a:solidFill>
                <a:latin typeface="Gill Sans"/>
                <a:cs typeface="Gill Sans"/>
              </a:rPr>
              <a:t>”</a:t>
            </a:r>
          </a:p>
          <a:p>
            <a:pPr marL="514350" indent="-514350">
              <a:lnSpc>
                <a:spcPct val="90000"/>
              </a:lnSpc>
            </a:pPr>
            <a:r>
              <a:rPr lang="en-US" dirty="0" smtClean="0">
                <a:latin typeface="Gill Sans Light"/>
                <a:cs typeface="Gill Sans Light"/>
              </a:rPr>
              <a:t>We are no longer slaves to the powers of this world. If this is true, we are also free from those economic powers like greed.</a:t>
            </a:r>
          </a:p>
          <a:p>
            <a:pPr marL="514350" indent="-514350">
              <a:lnSpc>
                <a:spcPct val="90000"/>
              </a:lnSpc>
            </a:pPr>
            <a:r>
              <a:rPr lang="en-US" dirty="0" smtClean="0">
                <a:latin typeface="Gill Sans Light"/>
                <a:cs typeface="Gill Sans Light"/>
              </a:rPr>
              <a:t>God wants us to be satisfied and to enjoy our lives </a:t>
            </a:r>
            <a:r>
              <a:rPr lang="en-US" i="1" dirty="0" smtClean="0">
                <a:latin typeface="Gill Sans"/>
                <a:cs typeface="Gill Sans"/>
              </a:rPr>
              <a:t>NOW</a:t>
            </a:r>
            <a:r>
              <a:rPr lang="en-US" dirty="0" smtClean="0">
                <a:latin typeface="Gill Sans Light"/>
                <a:cs typeface="Gill Sans Light"/>
              </a:rPr>
              <a:t>.</a:t>
            </a:r>
          </a:p>
          <a:p>
            <a:pPr>
              <a:lnSpc>
                <a:spcPct val="90000"/>
              </a:lnSpc>
              <a:buNone/>
            </a:pPr>
            <a:endParaRPr lang="en-US" dirty="0">
              <a:latin typeface="Gill Sans Light"/>
              <a:cs typeface="Gill Sans Light"/>
            </a:endParaRPr>
          </a:p>
        </p:txBody>
      </p:sp>
      <p:sp>
        <p:nvSpPr>
          <p:cNvPr id="5" name="Title 1"/>
          <p:cNvSpPr>
            <a:spLocks noGrp="1"/>
          </p:cNvSpPr>
          <p:nvPr>
            <p:ph type="title"/>
          </p:nvPr>
        </p:nvSpPr>
        <p:spPr>
          <a:xfrm>
            <a:off x="457200" y="774351"/>
            <a:ext cx="8229600" cy="1143000"/>
          </a:xfrm>
        </p:spPr>
        <p:txBody>
          <a:bodyPr>
            <a:normAutofit fontScale="90000"/>
          </a:bodyPr>
          <a:lstStyle/>
          <a:p>
            <a:pPr>
              <a:lnSpc>
                <a:spcPct val="80000"/>
              </a:lnSpc>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Why is money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b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such a big deal?</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6940"/>
            <a:ext cx="8229600" cy="824232"/>
          </a:xfrm>
        </p:spPr>
        <p:txBody>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rPr>
              <a:t>Why do we give?</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jan Pro"/>
              <a:cs typeface="Trajan Pro"/>
            </a:endParaRPr>
          </a:p>
        </p:txBody>
      </p:sp>
      <p:sp>
        <p:nvSpPr>
          <p:cNvPr id="3" name="Content Placeholder 2"/>
          <p:cNvSpPr>
            <a:spLocks noGrp="1"/>
          </p:cNvSpPr>
          <p:nvPr>
            <p:ph idx="1"/>
          </p:nvPr>
        </p:nvSpPr>
        <p:spPr/>
        <p:txBody>
          <a:bodyPr>
            <a:normAutofit/>
          </a:bodyPr>
          <a:lstStyle/>
          <a:p>
            <a:r>
              <a:rPr lang="en-US" dirty="0" smtClean="0">
                <a:latin typeface="Gill Sans Light"/>
                <a:cs typeface="Gill Sans Light"/>
              </a:rPr>
              <a:t>We give because God offered himself for us, when he was begotten by the Holy Spirit in the womb of the Virgin Mary.</a:t>
            </a:r>
          </a:p>
          <a:p>
            <a:r>
              <a:rPr lang="en-US" dirty="0" smtClean="0">
                <a:latin typeface="Gill Sans Light"/>
                <a:cs typeface="Gill Sans Light"/>
              </a:rPr>
              <a:t>We give because on the Cross, Christ Jesus gave himself to us. It was in the power of the Holy Spirit that he sustained himself </a:t>
            </a:r>
            <a:r>
              <a:rPr lang="en-US" dirty="0" smtClean="0">
                <a:latin typeface="Gill Sans Light"/>
                <a:cs typeface="Gill Sans Light"/>
              </a:rPr>
              <a:t>on </a:t>
            </a:r>
            <a:r>
              <a:rPr lang="en-US" dirty="0" smtClean="0">
                <a:latin typeface="Gill Sans Light"/>
                <a:cs typeface="Gill Sans Light"/>
              </a:rPr>
              <a:t>that cross.</a:t>
            </a:r>
          </a:p>
          <a:p>
            <a:r>
              <a:rPr lang="en-US" dirty="0" smtClean="0">
                <a:latin typeface="Gill Sans Light"/>
                <a:cs typeface="Gill Sans Light"/>
              </a:rPr>
              <a:t>We give because as our great High Priest, Christ Jesus continues to send His Spirit to us.</a:t>
            </a:r>
            <a:endParaRPr lang="en-US" dirty="0">
              <a:latin typeface="Gill Sans Light"/>
              <a:cs typeface="Gill Sans Light"/>
            </a:endParaRPr>
          </a:p>
        </p:txBody>
      </p:sp>
    </p:spTree>
    <p:extLst>
      <p:ext uri="{BB962C8B-B14F-4D97-AF65-F5344CB8AC3E}">
        <p14:creationId xmlns:p14="http://schemas.microsoft.com/office/powerpoint/2010/main" val="2740863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TotalTime>
  <Words>1063</Words>
  <Application>Microsoft Macintosh PowerPoint</Application>
  <PresentationFormat>Presentación en pantalla (4:3)</PresentationFormat>
  <Paragraphs>63</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Office Theme</vt:lpstr>
      <vt:lpstr>Presentación de PowerPoint</vt:lpstr>
      <vt:lpstr>Presentación de PowerPoint</vt:lpstr>
      <vt:lpstr>2 Corinthians 9:6</vt:lpstr>
      <vt:lpstr>Presentación de PowerPoint</vt:lpstr>
      <vt:lpstr>Everything belongs to God</vt:lpstr>
      <vt:lpstr>Why is money  such a big deal?</vt:lpstr>
      <vt:lpstr>Why is money  such a big deal?</vt:lpstr>
      <vt:lpstr>Why is money  such a big deal?</vt:lpstr>
      <vt:lpstr>Why do we give?</vt:lpstr>
      <vt:lpstr>Now hold on a second!</vt:lpstr>
      <vt:lpstr>All of God’s provision  exists in the Church</vt:lpstr>
      <vt:lpstr>All of God’s provision  exists in the Church</vt:lpstr>
      <vt:lpstr>All of God’s provision  exists in the Church</vt:lpstr>
      <vt:lpstr>All of God’s provision  exists in the Church</vt:lpstr>
      <vt:lpstr>How can we be faithful?</vt:lpstr>
      <vt:lpstr>God’s Desire</vt:lpstr>
      <vt:lpstr>God’s Desire</vt:lpstr>
      <vt:lpstr>Presentación de PowerPoint</vt:lpstr>
      <vt:lpstr>Presentación de PowerPoint</vt:lpstr>
    </vt:vector>
  </TitlesOfParts>
  <Company>California State University: Long Beach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Stewardship</dc:title>
  <dc:creator>Ismael Martin del Campo</dc:creator>
  <cp:lastModifiedBy>user</cp:lastModifiedBy>
  <cp:revision>32</cp:revision>
  <dcterms:created xsi:type="dcterms:W3CDTF">2012-06-04T07:03:56Z</dcterms:created>
  <dcterms:modified xsi:type="dcterms:W3CDTF">2013-04-02T14:26:20Z</dcterms:modified>
</cp:coreProperties>
</file>