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bin" ContentType="application/vnd.openxmlformats-officedocument.presentationml.printerSettings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61" r:id="rId2"/>
    <p:sldId id="256" r:id="rId3"/>
    <p:sldId id="257" r:id="rId4"/>
    <p:sldId id="258" r:id="rId5"/>
    <p:sldId id="259" r:id="rId6"/>
    <p:sldId id="263" r:id="rId7"/>
    <p:sldId id="264" r:id="rId8"/>
    <p:sldId id="265" r:id="rId9"/>
    <p:sldId id="267" r:id="rId10"/>
    <p:sldId id="260" r:id="rId11"/>
    <p:sldId id="268" r:id="rId12"/>
    <p:sldId id="266" r:id="rId13"/>
    <p:sldId id="262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0F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32B95-0A23-4D44-8C93-BC679DF06F82}" type="datetimeFigureOut">
              <a:rPr lang="es-ES" smtClean="0"/>
              <a:t>02/04/13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5D7EC-4E24-DD44-A5F2-0BD51683861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6313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5D7EC-4E24-DD44-A5F2-0BD51683861F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2941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5D7EC-4E24-DD44-A5F2-0BD51683861F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2941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CB97-5C1E-C742-84FA-BC74FD978689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33F7-03BF-BE43-BF1A-366E2CD04B5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CB97-5C1E-C742-84FA-BC74FD978689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33F7-03BF-BE43-BF1A-366E2CD04B5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CB97-5C1E-C742-84FA-BC74FD978689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33F7-03BF-BE43-BF1A-366E2CD04B5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CB97-5C1E-C742-84FA-BC74FD978689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33F7-03BF-BE43-BF1A-366E2CD04B5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CB97-5C1E-C742-84FA-BC74FD978689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33F7-03BF-BE43-BF1A-366E2CD04B5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CB97-5C1E-C742-84FA-BC74FD978689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33F7-03BF-BE43-BF1A-366E2CD04B5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CB97-5C1E-C742-84FA-BC74FD978689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33F7-03BF-BE43-BF1A-366E2CD04B5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CB97-5C1E-C742-84FA-BC74FD978689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33F7-03BF-BE43-BF1A-366E2CD04B5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CB97-5C1E-C742-84FA-BC74FD978689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33F7-03BF-BE43-BF1A-366E2CD04B5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CB97-5C1E-C742-84FA-BC74FD978689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33F7-03BF-BE43-BF1A-366E2CD04B5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CB97-5C1E-C742-84FA-BC74FD978689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33F7-03BF-BE43-BF1A-366E2CD04B5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9CB97-5C1E-C742-84FA-BC74FD978689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633F7-03BF-BE43-BF1A-366E2CD04B5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0837"/>
            <a:ext cx="8229600" cy="525038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Let the Conference Speaker begin with a testimony of a time after conversion of trials and tribulations and how </a:t>
            </a:r>
            <a:br>
              <a:rPr lang="en-US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n-US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he/she overcame that situation by the power </a:t>
            </a:r>
            <a:br>
              <a:rPr lang="en-US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n-US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of the Holy Spirit</a:t>
            </a:r>
            <a:endParaRPr lang="en-US" b="1" dirty="0">
              <a:ln w="11430"/>
              <a:solidFill>
                <a:srgbClr val="9D0F1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549290"/>
            <a:ext cx="8229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i="1" dirty="0" smtClean="0">
                <a:latin typeface="Gill Sans Light"/>
                <a:cs typeface="Gill Sans Light"/>
              </a:rPr>
              <a:t>“</a:t>
            </a:r>
            <a:r>
              <a:rPr lang="en-US" sz="3400" i="1" baseline="30000" dirty="0">
                <a:latin typeface="Gill Sans Light"/>
                <a:cs typeface="Gill Sans Light"/>
              </a:rPr>
              <a:t> </a:t>
            </a:r>
            <a:r>
              <a:rPr lang="en-US" sz="3400" i="1" dirty="0">
                <a:latin typeface="Gill Sans Light"/>
                <a:cs typeface="Gill Sans Light"/>
              </a:rPr>
              <a:t>Now the works of the flesh are obvious: fornication, impurity, licentiousness</a:t>
            </a:r>
            <a:r>
              <a:rPr lang="en-US" sz="3400" i="1" dirty="0" smtClean="0">
                <a:latin typeface="Gill Sans Light"/>
                <a:cs typeface="Gill Sans Light"/>
              </a:rPr>
              <a:t>,</a:t>
            </a:r>
            <a:r>
              <a:rPr lang="en-US" sz="3400" i="1" baseline="30000" dirty="0">
                <a:latin typeface="Gill Sans Light"/>
                <a:cs typeface="Gill Sans Light"/>
              </a:rPr>
              <a:t> </a:t>
            </a:r>
            <a:r>
              <a:rPr lang="en-US" sz="3400" i="1" dirty="0">
                <a:latin typeface="Gill Sans Light"/>
                <a:cs typeface="Gill Sans Light"/>
              </a:rPr>
              <a:t>idolatry, sorcery, enmities, strife, jealousy, anger, quarrels, dissensions, factions, </a:t>
            </a:r>
            <a:r>
              <a:rPr lang="en-US" sz="3400" i="1" baseline="30000" dirty="0">
                <a:latin typeface="Gill Sans Light"/>
                <a:cs typeface="Gill Sans Light"/>
              </a:rPr>
              <a:t> </a:t>
            </a:r>
            <a:r>
              <a:rPr lang="en-US" sz="3400" i="1" dirty="0" smtClean="0">
                <a:latin typeface="Gill Sans Light"/>
                <a:cs typeface="Gill Sans Light"/>
              </a:rPr>
              <a:t>envy,</a:t>
            </a:r>
            <a:r>
              <a:rPr lang="en-US" sz="3400" i="1" baseline="30000" dirty="0">
                <a:latin typeface="Gill Sans Light"/>
                <a:cs typeface="Gill Sans Light"/>
              </a:rPr>
              <a:t> </a:t>
            </a:r>
            <a:r>
              <a:rPr lang="en-US" sz="3400" i="1" dirty="0" smtClean="0">
                <a:latin typeface="Gill Sans Light"/>
                <a:cs typeface="Gill Sans Light"/>
              </a:rPr>
              <a:t>drunkenness</a:t>
            </a:r>
            <a:r>
              <a:rPr lang="en-US" sz="3400" i="1" dirty="0">
                <a:latin typeface="Gill Sans Light"/>
                <a:cs typeface="Gill Sans Light"/>
              </a:rPr>
              <a:t>, carousing, and things like these. I am warning you, as I warned you before:</a:t>
            </a:r>
            <a:r>
              <a:rPr lang="en-US" sz="3400" i="1" dirty="0">
                <a:latin typeface="Gill Sans"/>
                <a:cs typeface="Gill Sans"/>
              </a:rPr>
              <a:t> </a:t>
            </a:r>
            <a:r>
              <a:rPr lang="en-US" sz="3400" b="1" i="1" dirty="0">
                <a:latin typeface="Gill Sans"/>
                <a:cs typeface="Gill Sans"/>
              </a:rPr>
              <a:t>those who do such things will not inherit the kingdom </a:t>
            </a:r>
            <a:r>
              <a:rPr lang="en-US" sz="3400" b="1" i="1" dirty="0" smtClean="0">
                <a:latin typeface="Gill Sans"/>
                <a:cs typeface="Gill Sans"/>
              </a:rPr>
              <a:t>   of God </a:t>
            </a:r>
            <a:r>
              <a:rPr lang="en-US" sz="30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(Galatians 5:19-21).</a:t>
            </a:r>
            <a:r>
              <a:rPr lang="en-US" sz="3400" i="1" dirty="0" smtClean="0">
                <a:solidFill>
                  <a:srgbClr val="9D0F1E"/>
                </a:solidFill>
                <a:latin typeface="Gill Sans"/>
                <a:cs typeface="Gill Sans"/>
              </a:rPr>
              <a:t>”</a:t>
            </a:r>
            <a:endParaRPr lang="en-US" sz="3400" i="1" dirty="0">
              <a:solidFill>
                <a:srgbClr val="9D0F1E"/>
              </a:solidFill>
              <a:latin typeface="Gill Sans"/>
              <a:cs typeface="Gill San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49564"/>
            <a:ext cx="8229600" cy="865875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The works of the flesh</a:t>
            </a:r>
            <a:endParaRPr lang="en-US" b="1" dirty="0">
              <a:ln w="11430"/>
              <a:solidFill>
                <a:srgbClr val="9D0F1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2716899"/>
            <a:ext cx="8229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smtClean="0">
                <a:latin typeface="Gill Sans Light"/>
                <a:cs typeface="Gill Sans Light"/>
              </a:rPr>
              <a:t>“By contrast, the fruit of the Spirit is love, joy, peace, patience, kindness, generosity, faithfulness, </a:t>
            </a:r>
            <a:r>
              <a:rPr lang="en-US" sz="4000" i="1" baseline="30000" dirty="0" smtClean="0">
                <a:latin typeface="Gill Sans Light"/>
                <a:cs typeface="Gill Sans Light"/>
              </a:rPr>
              <a:t> </a:t>
            </a:r>
            <a:r>
              <a:rPr lang="en-US" sz="4000" i="1" dirty="0" smtClean="0">
                <a:latin typeface="Gill Sans Light"/>
                <a:cs typeface="Gill Sans Light"/>
              </a:rPr>
              <a:t>gentleness, and self-control. There is no law against such things </a:t>
            </a:r>
            <a:r>
              <a:rPr lang="en-US" sz="32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(Galatians 5:22-23).</a:t>
            </a:r>
            <a:r>
              <a:rPr lang="en-US" sz="3200" i="1" dirty="0" smtClean="0">
                <a:solidFill>
                  <a:srgbClr val="9D0F1E"/>
                </a:solidFill>
                <a:latin typeface="Gill Sans"/>
                <a:cs typeface="Gill Sans"/>
              </a:rPr>
              <a:t>”</a:t>
            </a:r>
            <a:endParaRPr lang="en-US" sz="3200" i="1" dirty="0">
              <a:solidFill>
                <a:srgbClr val="9D0F1E"/>
              </a:solidFill>
              <a:latin typeface="Gill Sans"/>
              <a:cs typeface="Gill San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839437"/>
            <a:ext cx="8229600" cy="19399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8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These are the fruits of living </a:t>
            </a:r>
            <a:r>
              <a:rPr lang="en-US" sz="3800" b="1" i="1" dirty="0" smtClean="0">
                <a:latin typeface="Gill Sans"/>
                <a:cs typeface="Gill Sans"/>
              </a:rPr>
              <a:t>victoriously</a:t>
            </a:r>
            <a:r>
              <a:rPr lang="en-US" sz="38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 </a:t>
            </a:r>
            <a:br>
              <a:rPr lang="en-US" sz="3800" b="1" i="1" dirty="0" smtClean="0">
                <a:solidFill>
                  <a:srgbClr val="9D0F1E"/>
                </a:solidFill>
                <a:latin typeface="Gill Sans"/>
                <a:cs typeface="Gill Sans"/>
              </a:rPr>
            </a:br>
            <a:r>
              <a:rPr lang="en-US" sz="38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in the power of the Holy Spirit</a:t>
            </a:r>
            <a:endParaRPr lang="en-US" sz="3800" b="1" i="1" dirty="0">
              <a:solidFill>
                <a:srgbClr val="9D0F1E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758706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3261"/>
            <a:ext cx="8229600" cy="88669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The evidence of Victory</a:t>
            </a:r>
            <a:endParaRPr lang="en-US" b="1" dirty="0">
              <a:ln w="11430"/>
              <a:solidFill>
                <a:srgbClr val="9D0F1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819988"/>
            <a:ext cx="8229600" cy="3877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 i="1" dirty="0" smtClean="0">
                <a:latin typeface="Gill Sans Light"/>
                <a:cs typeface="Gill Sans Light"/>
              </a:rPr>
              <a:t>“You will know them by their fruits</a:t>
            </a:r>
          </a:p>
          <a:p>
            <a:pPr algn="ctr"/>
            <a:r>
              <a:rPr lang="en-US" sz="32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(Matthew 7:16).</a:t>
            </a:r>
            <a:r>
              <a:rPr lang="en-US" sz="3200" i="1" dirty="0" smtClean="0">
                <a:solidFill>
                  <a:srgbClr val="9D0F1E"/>
                </a:solidFill>
                <a:latin typeface="Gill Sans"/>
                <a:cs typeface="Gill Sans"/>
              </a:rPr>
              <a:t>”</a:t>
            </a:r>
          </a:p>
          <a:p>
            <a:pPr algn="ctr">
              <a:lnSpc>
                <a:spcPct val="50000"/>
              </a:lnSpc>
            </a:pPr>
            <a:endParaRPr lang="en-US" sz="3200" i="1" dirty="0" smtClean="0">
              <a:latin typeface="Gill Sans"/>
              <a:cs typeface="Gill Sans"/>
            </a:endParaRPr>
          </a:p>
          <a:p>
            <a:pPr marL="514350" indent="-514350">
              <a:buClr>
                <a:srgbClr val="9D0F1E"/>
              </a:buClr>
              <a:buFont typeface="Arial"/>
              <a:buChar char="•"/>
            </a:pPr>
            <a:r>
              <a:rPr lang="en-US" sz="3200" dirty="0" smtClean="0">
                <a:latin typeface="Gill Sans"/>
                <a:cs typeface="Gill Sans"/>
              </a:rPr>
              <a:t>God has promised to </a:t>
            </a:r>
            <a:r>
              <a:rPr lang="en-US" sz="3200" b="1" dirty="0" smtClean="0">
                <a:latin typeface="Gill Sans"/>
                <a:cs typeface="Gill Sans"/>
              </a:rPr>
              <a:t>never</a:t>
            </a:r>
            <a:r>
              <a:rPr lang="en-US" sz="3200" dirty="0" smtClean="0">
                <a:latin typeface="Gill Sans"/>
                <a:cs typeface="Gill Sans"/>
              </a:rPr>
              <a:t> </a:t>
            </a:r>
            <a:r>
              <a:rPr lang="en-US" sz="3200" dirty="0" smtClean="0">
                <a:latin typeface="Gill Sans Light"/>
                <a:cs typeface="Gill Sans Light"/>
              </a:rPr>
              <a:t>forsake us through His Holy Spirit. And it is by the Holy Spirit that we overcome the world. </a:t>
            </a:r>
          </a:p>
          <a:p>
            <a:pPr marL="514350" indent="-514350">
              <a:buClr>
                <a:srgbClr val="9D0F1E"/>
              </a:buClr>
              <a:buFont typeface="Arial"/>
              <a:buChar char="•"/>
            </a:pPr>
            <a:r>
              <a:rPr lang="en-US" sz="3200" dirty="0" smtClean="0">
                <a:latin typeface="Gill Sans Light"/>
                <a:cs typeface="Gill Sans Light"/>
              </a:rPr>
              <a:t>Place all your trust in God, allow him to guide your steps and you will always live in</a:t>
            </a:r>
            <a:r>
              <a:rPr lang="en-US" sz="3200" dirty="0" smtClean="0">
                <a:latin typeface="Gill Sans"/>
                <a:cs typeface="Gill Sans"/>
              </a:rPr>
              <a:t> </a:t>
            </a:r>
            <a:r>
              <a:rPr lang="en-US" sz="3200" b="1" dirty="0" smtClean="0">
                <a:latin typeface="Gill Sans"/>
                <a:cs typeface="Gill Sans"/>
              </a:rPr>
              <a:t>victory</a:t>
            </a:r>
            <a:r>
              <a:rPr lang="en-US" sz="3200" dirty="0" smtClean="0">
                <a:latin typeface="Gill Sans"/>
                <a:cs typeface="Gill Sans"/>
              </a:rPr>
              <a:t>. </a:t>
            </a:r>
            <a:endParaRPr lang="en-US" sz="2600" i="1" dirty="0" smtClean="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6228"/>
            <a:ext cx="8229600" cy="489061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9D0F1E"/>
                </a:solidFill>
                <a:latin typeface="Gill Sans"/>
                <a:cs typeface="Gill Sans"/>
              </a:rPr>
              <a:t>Make a covenant </a:t>
            </a:r>
            <a:br>
              <a:rPr lang="en-US" b="1" dirty="0" smtClean="0">
                <a:solidFill>
                  <a:srgbClr val="9D0F1E"/>
                </a:solidFill>
                <a:latin typeface="Gill Sans"/>
                <a:cs typeface="Gill Sans"/>
              </a:rPr>
            </a:br>
            <a:r>
              <a:rPr lang="en-US" b="1" dirty="0" smtClean="0">
                <a:solidFill>
                  <a:srgbClr val="9D0F1E"/>
                </a:solidFill>
                <a:latin typeface="Gill Sans"/>
                <a:cs typeface="Gill Sans"/>
              </a:rPr>
              <a:t>with the Holy Spirit:</a:t>
            </a:r>
            <a:br>
              <a:rPr lang="en-US" b="1" dirty="0" smtClean="0">
                <a:solidFill>
                  <a:srgbClr val="9D0F1E"/>
                </a:solidFill>
                <a:latin typeface="Gill Sans"/>
                <a:cs typeface="Gill Sans"/>
              </a:rPr>
            </a:br>
            <a:r>
              <a:rPr lang="en-US" dirty="0" smtClean="0">
                <a:solidFill>
                  <a:srgbClr val="9D0F1E"/>
                </a:solidFill>
                <a:latin typeface="Gill Sans"/>
                <a:cs typeface="Gill Sans"/>
              </a:rPr>
              <a:t/>
            </a:r>
            <a:br>
              <a:rPr lang="en-US" dirty="0" smtClean="0">
                <a:solidFill>
                  <a:srgbClr val="9D0F1E"/>
                </a:solidFill>
                <a:latin typeface="Gill Sans"/>
                <a:cs typeface="Gill Sans"/>
              </a:rPr>
            </a:br>
            <a:r>
              <a:rPr lang="en-US" i="1" dirty="0" smtClean="0">
                <a:latin typeface="Gill Sans"/>
                <a:cs typeface="Gill Sans"/>
              </a:rPr>
              <a:t>Holy Spirit, I promise to seek you </a:t>
            </a:r>
            <a:br>
              <a:rPr lang="en-US" i="1" dirty="0" smtClean="0">
                <a:latin typeface="Gill Sans"/>
                <a:cs typeface="Gill Sans"/>
              </a:rPr>
            </a:br>
            <a:r>
              <a:rPr lang="en-US" b="1" i="1" dirty="0" smtClean="0">
                <a:solidFill>
                  <a:srgbClr val="9D0F1E"/>
                </a:solidFill>
                <a:latin typeface="Gill Sans"/>
                <a:cs typeface="Gill Sans"/>
              </a:rPr>
              <a:t>when I wake up.</a:t>
            </a:r>
            <a:br>
              <a:rPr lang="en-US" b="1" i="1" dirty="0" smtClean="0">
                <a:solidFill>
                  <a:srgbClr val="9D0F1E"/>
                </a:solidFill>
                <a:latin typeface="Gill Sans"/>
                <a:cs typeface="Gill Sans"/>
              </a:rPr>
            </a:br>
            <a:r>
              <a:rPr lang="en-US" i="1" dirty="0" smtClean="0">
                <a:latin typeface="Gill Sans"/>
                <a:cs typeface="Gill Sans"/>
              </a:rPr>
              <a:t>I promise to seek you </a:t>
            </a:r>
            <a:br>
              <a:rPr lang="en-US" i="1" dirty="0" smtClean="0">
                <a:latin typeface="Gill Sans"/>
                <a:cs typeface="Gill Sans"/>
              </a:rPr>
            </a:br>
            <a:r>
              <a:rPr lang="en-US" b="1" i="1" dirty="0" smtClean="0">
                <a:solidFill>
                  <a:srgbClr val="9D0F1E"/>
                </a:solidFill>
                <a:latin typeface="Gill Sans"/>
                <a:cs typeface="Gill Sans"/>
              </a:rPr>
              <a:t>throughout my day.</a:t>
            </a:r>
            <a:br>
              <a:rPr lang="en-US" b="1" i="1" dirty="0" smtClean="0">
                <a:solidFill>
                  <a:srgbClr val="9D0F1E"/>
                </a:solidFill>
                <a:latin typeface="Gill Sans"/>
                <a:cs typeface="Gill Sans"/>
              </a:rPr>
            </a:br>
            <a:r>
              <a:rPr lang="en-US" i="1" dirty="0" smtClean="0">
                <a:latin typeface="Gill Sans"/>
                <a:cs typeface="Gill Sans"/>
              </a:rPr>
              <a:t>I promise to seek you </a:t>
            </a:r>
            <a:br>
              <a:rPr lang="en-US" i="1" dirty="0" smtClean="0">
                <a:latin typeface="Gill Sans"/>
                <a:cs typeface="Gill Sans"/>
              </a:rPr>
            </a:br>
            <a:r>
              <a:rPr lang="en-US" b="1" i="1" dirty="0" smtClean="0">
                <a:solidFill>
                  <a:srgbClr val="9D0F1E"/>
                </a:solidFill>
                <a:latin typeface="Gill Sans"/>
                <a:cs typeface="Gill Sans"/>
              </a:rPr>
              <a:t>in every trial and blessing.</a:t>
            </a:r>
            <a:endParaRPr lang="en-US" i="1" dirty="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2058"/>
            <a:ext cx="8229600" cy="386385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600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Lead me to live </a:t>
            </a:r>
            <a:br>
              <a:rPr lang="en-US" sz="5600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n-US" sz="5600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a life of victory </a:t>
            </a:r>
            <a:br>
              <a:rPr lang="en-US" sz="5600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n-US" sz="5600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and to persevere </a:t>
            </a:r>
            <a:br>
              <a:rPr lang="en-US" sz="5600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n-US" sz="5600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until the end. </a:t>
            </a:r>
            <a:endParaRPr lang="en-US" sz="5600" b="1" dirty="0">
              <a:ln w="11430"/>
              <a:solidFill>
                <a:srgbClr val="9D0F1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</p:spTree>
    <p:extLst>
      <p:ext uri="{BB962C8B-B14F-4D97-AF65-F5344CB8AC3E}">
        <p14:creationId xmlns:p14="http://schemas.microsoft.com/office/powerpoint/2010/main" val="3236952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12.LivinginVictor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395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12.LivinginVictor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848"/>
            <a:ext cx="8229600" cy="933187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1 Corinthians 15:57</a:t>
            </a:r>
            <a:endParaRPr lang="en-US" b="1" dirty="0">
              <a:ln w="11430"/>
              <a:solidFill>
                <a:srgbClr val="9D0F1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766036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i="1" dirty="0" smtClean="0">
                <a:latin typeface="Gill Sans Light"/>
                <a:cs typeface="Gill Sans Light"/>
              </a:rPr>
              <a:t>“</a:t>
            </a:r>
            <a:r>
              <a:rPr lang="en-US" sz="3200" i="1" dirty="0" smtClean="0">
                <a:latin typeface="Gill Sans Light"/>
                <a:cs typeface="Gill Sans Light"/>
              </a:rPr>
              <a:t>But thanks be to God, who gives us the</a:t>
            </a:r>
            <a:r>
              <a:rPr lang="en-US" sz="3200" i="1" dirty="0" smtClean="0">
                <a:latin typeface="Gill Sans"/>
                <a:cs typeface="Gill Sans"/>
              </a:rPr>
              <a:t> </a:t>
            </a:r>
            <a:r>
              <a:rPr lang="en-US" sz="3200" b="1" i="1" dirty="0" smtClean="0">
                <a:latin typeface="Gill Sans"/>
                <a:cs typeface="Gill Sans"/>
              </a:rPr>
              <a:t>victory</a:t>
            </a:r>
            <a:r>
              <a:rPr lang="en-US" sz="3200" i="1" dirty="0" smtClean="0">
                <a:latin typeface="Gill Sans"/>
                <a:cs typeface="Gill Sans"/>
              </a:rPr>
              <a:t> </a:t>
            </a:r>
            <a:r>
              <a:rPr lang="en-US" sz="3200" i="1" dirty="0" smtClean="0">
                <a:latin typeface="Gill Sans Light"/>
                <a:cs typeface="Gill Sans Light"/>
              </a:rPr>
              <a:t>through our Lord Jesus Christ.</a:t>
            </a:r>
            <a:r>
              <a:rPr lang="en-US" sz="3000" i="1" dirty="0" smtClean="0">
                <a:latin typeface="Gill Sans Light"/>
                <a:cs typeface="Gill Sans Light"/>
              </a:rPr>
              <a:t>”</a:t>
            </a:r>
            <a:endParaRPr lang="en-US" sz="3000" i="1" dirty="0">
              <a:latin typeface="Gill Sans Light"/>
              <a:cs typeface="Gill Sans Ligh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9891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normalizeH="0" baseline="0" noProof="0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rajan Pro"/>
                <a:ea typeface="+mj-ea"/>
                <a:cs typeface="Trajan Pro"/>
              </a:rPr>
              <a:t>1 John 5:4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4132172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200" i="1" dirty="0" smtClean="0">
                <a:latin typeface="Gill Sans Light"/>
                <a:cs typeface="Gill Sans Light"/>
              </a:rPr>
              <a:t>“</a:t>
            </a:r>
            <a:r>
              <a:rPr lang="en-US" sz="3200" i="1" dirty="0" smtClean="0">
                <a:latin typeface="Gill Sans Light"/>
                <a:cs typeface="Gill Sans Light"/>
              </a:rPr>
              <a:t>For </a:t>
            </a:r>
            <a:r>
              <a:rPr lang="en-US" sz="3200" i="1" dirty="0">
                <a:latin typeface="Gill Sans Light"/>
                <a:cs typeface="Gill Sans Light"/>
              </a:rPr>
              <a:t>whatever is born of God</a:t>
            </a:r>
            <a:r>
              <a:rPr lang="en-US" sz="3200" i="1" dirty="0">
                <a:latin typeface="Gill Sans"/>
                <a:cs typeface="Gill Sans"/>
              </a:rPr>
              <a:t> </a:t>
            </a:r>
            <a:r>
              <a:rPr lang="en-US" sz="3200" b="1" i="1" dirty="0">
                <a:latin typeface="Gill Sans"/>
                <a:cs typeface="Gill Sans"/>
              </a:rPr>
              <a:t>conquers the world</a:t>
            </a:r>
            <a:r>
              <a:rPr lang="en-US" sz="3200" i="1" dirty="0">
                <a:latin typeface="Gill Sans"/>
                <a:cs typeface="Gill Sans"/>
              </a:rPr>
              <a:t>.</a:t>
            </a:r>
            <a:r>
              <a:rPr lang="en-US" sz="3200" i="1" dirty="0">
                <a:latin typeface="Gill Sans Light"/>
                <a:cs typeface="Gill Sans Light"/>
              </a:rPr>
              <a:t> And this is the victory that conquers the world, </a:t>
            </a:r>
            <a:r>
              <a:rPr lang="en-US" sz="3200" b="1" i="1" dirty="0">
                <a:latin typeface="Gill Sans"/>
                <a:cs typeface="Gill Sans"/>
              </a:rPr>
              <a:t>our </a:t>
            </a:r>
            <a:r>
              <a:rPr lang="en-US" sz="3200" b="1" i="1" dirty="0" smtClean="0">
                <a:latin typeface="Gill Sans"/>
                <a:cs typeface="Gill Sans"/>
              </a:rPr>
              <a:t>faith</a:t>
            </a:r>
            <a:r>
              <a:rPr lang="es-ES_tradnl" sz="3200" i="1" dirty="0" smtClean="0">
                <a:latin typeface="Gill Sans"/>
                <a:cs typeface="Gill Sans"/>
              </a:rPr>
              <a:t>.” </a:t>
            </a:r>
            <a:endParaRPr lang="en-US" sz="3000" b="1" i="1" dirty="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9725"/>
            <a:ext cx="8229600" cy="84505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Your Identity</a:t>
            </a:r>
            <a:endParaRPr lang="en-US" b="1" dirty="0">
              <a:ln w="11430"/>
              <a:solidFill>
                <a:srgbClr val="9D0F1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3284"/>
            <a:ext cx="8229600" cy="2495549"/>
          </a:xfrm>
        </p:spPr>
        <p:txBody>
          <a:bodyPr numCol="2">
            <a:normAutofit/>
          </a:bodyPr>
          <a:lstStyle/>
          <a:p>
            <a:pPr>
              <a:lnSpc>
                <a:spcPct val="80000"/>
              </a:lnSpc>
              <a:buClr>
                <a:srgbClr val="9D0F1E"/>
              </a:buClr>
            </a:pPr>
            <a:r>
              <a:rPr lang="en-US" dirty="0" smtClean="0">
                <a:latin typeface="Gill Sans Light"/>
                <a:cs typeface="Gill Sans Light"/>
              </a:rPr>
              <a:t>Valuable.</a:t>
            </a:r>
          </a:p>
          <a:p>
            <a:pPr>
              <a:lnSpc>
                <a:spcPct val="80000"/>
              </a:lnSpc>
              <a:buClr>
                <a:srgbClr val="9D0F1E"/>
              </a:buClr>
            </a:pPr>
            <a:r>
              <a:rPr lang="en-US" dirty="0" smtClean="0">
                <a:latin typeface="Gill Sans Light"/>
                <a:cs typeface="Gill Sans Light"/>
              </a:rPr>
              <a:t>Loved.</a:t>
            </a:r>
          </a:p>
          <a:p>
            <a:pPr>
              <a:lnSpc>
                <a:spcPct val="80000"/>
              </a:lnSpc>
              <a:buClr>
                <a:srgbClr val="9D0F1E"/>
              </a:buClr>
            </a:pPr>
            <a:r>
              <a:rPr lang="en-US" dirty="0" smtClean="0">
                <a:latin typeface="Gill Sans Light"/>
                <a:cs typeface="Gill Sans Light"/>
              </a:rPr>
              <a:t>Accepted.</a:t>
            </a:r>
          </a:p>
          <a:p>
            <a:pPr>
              <a:lnSpc>
                <a:spcPct val="80000"/>
              </a:lnSpc>
              <a:buClr>
                <a:srgbClr val="9D0F1E"/>
              </a:buClr>
            </a:pPr>
            <a:r>
              <a:rPr lang="en-US" dirty="0" smtClean="0">
                <a:latin typeface="Gill Sans Light"/>
                <a:cs typeface="Gill Sans Light"/>
              </a:rPr>
              <a:t>Forgiven.</a:t>
            </a:r>
          </a:p>
          <a:p>
            <a:pPr>
              <a:lnSpc>
                <a:spcPct val="80000"/>
              </a:lnSpc>
              <a:buClr>
                <a:srgbClr val="9D0F1E"/>
              </a:buClr>
            </a:pPr>
            <a:r>
              <a:rPr lang="en-US" dirty="0" smtClean="0">
                <a:latin typeface="Gill Sans Light"/>
                <a:cs typeface="Gill Sans Light"/>
              </a:rPr>
              <a:t>Freed.</a:t>
            </a:r>
          </a:p>
          <a:p>
            <a:pPr>
              <a:lnSpc>
                <a:spcPct val="80000"/>
              </a:lnSpc>
              <a:buClr>
                <a:srgbClr val="9D0F1E"/>
              </a:buClr>
            </a:pPr>
            <a:r>
              <a:rPr lang="en-US" dirty="0" smtClean="0">
                <a:latin typeface="Gill Sans Light"/>
                <a:cs typeface="Gill Sans Light"/>
              </a:rPr>
              <a:t>Champion.</a:t>
            </a:r>
          </a:p>
          <a:p>
            <a:pPr>
              <a:lnSpc>
                <a:spcPct val="80000"/>
              </a:lnSpc>
              <a:buClr>
                <a:srgbClr val="9D0F1E"/>
              </a:buClr>
            </a:pPr>
            <a:r>
              <a:rPr lang="en-US" dirty="0" smtClean="0">
                <a:latin typeface="Gill Sans Light"/>
                <a:cs typeface="Gill Sans Light"/>
              </a:rPr>
              <a:t>Victorious.</a:t>
            </a:r>
          </a:p>
          <a:p>
            <a:pPr>
              <a:lnSpc>
                <a:spcPct val="80000"/>
              </a:lnSpc>
              <a:buClr>
                <a:srgbClr val="9D0F1E"/>
              </a:buClr>
            </a:pPr>
            <a:r>
              <a:rPr lang="en-US" dirty="0" smtClean="0">
                <a:latin typeface="Gill Sans Light"/>
                <a:cs typeface="Gill Sans Light"/>
              </a:rPr>
              <a:t>Royal Priesthood.</a:t>
            </a:r>
          </a:p>
          <a:p>
            <a:pPr>
              <a:lnSpc>
                <a:spcPct val="80000"/>
              </a:lnSpc>
              <a:buClr>
                <a:srgbClr val="9D0F1E"/>
              </a:buClr>
            </a:pPr>
            <a:r>
              <a:rPr lang="en-US" dirty="0" smtClean="0">
                <a:latin typeface="Gill Sans Light"/>
                <a:cs typeface="Gill Sans Light"/>
              </a:rPr>
              <a:t>Agent of Change.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45363"/>
            <a:ext cx="8229600" cy="681566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/>
              <a:buNone/>
            </a:pPr>
            <a:r>
              <a:rPr lang="en-US" b="1" dirty="0" smtClean="0">
                <a:solidFill>
                  <a:srgbClr val="9D0F1E"/>
                </a:solidFill>
                <a:latin typeface="Gill Sans"/>
                <a:cs typeface="Gill Sans"/>
              </a:rPr>
              <a:t>In Christ Jesus you are: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259916"/>
            <a:ext cx="8229600" cy="63923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b="1" dirty="0" smtClean="0">
                <a:solidFill>
                  <a:srgbClr val="9D0F1E"/>
                </a:solidFill>
                <a:latin typeface="Gill Sans"/>
                <a:cs typeface="Gill Sans"/>
              </a:rPr>
              <a:t>And all this is a gift from God</a:t>
            </a:r>
            <a:endParaRPr lang="en-US" b="1" dirty="0">
              <a:solidFill>
                <a:srgbClr val="9D0F1E"/>
              </a:solidFill>
              <a:latin typeface="Gill Sans"/>
              <a:cs typeface="Gill San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830917" y="2286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9913"/>
            <a:ext cx="8229600" cy="79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solidFill>
                  <a:srgbClr val="9D0F1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And now what?</a:t>
            </a:r>
            <a:endParaRPr lang="en-US" b="1" dirty="0">
              <a:ln w="11430"/>
              <a:solidFill>
                <a:srgbClr val="9D0F1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0055"/>
            <a:ext cx="8229600" cy="36883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9D0F1E"/>
              </a:buClr>
            </a:pPr>
            <a:r>
              <a:rPr lang="en-US" sz="3800" dirty="0" smtClean="0">
                <a:latin typeface="Gill Sans Light"/>
                <a:cs typeface="Gill Sans Light"/>
              </a:rPr>
              <a:t>God desires to grow in relationship with you. </a:t>
            </a:r>
          </a:p>
          <a:p>
            <a:pPr>
              <a:lnSpc>
                <a:spcPct val="90000"/>
              </a:lnSpc>
              <a:buClr>
                <a:srgbClr val="9D0F1E"/>
              </a:buClr>
            </a:pPr>
            <a:r>
              <a:rPr lang="en-US" sz="3800" dirty="0" smtClean="0">
                <a:latin typeface="Gill Sans Light"/>
                <a:cs typeface="Gill Sans Light"/>
              </a:rPr>
              <a:t>It is not enough to just be baptized with the Holy Spirit. </a:t>
            </a:r>
          </a:p>
          <a:p>
            <a:pPr>
              <a:lnSpc>
                <a:spcPct val="90000"/>
              </a:lnSpc>
              <a:buClr>
                <a:srgbClr val="9D0F1E"/>
              </a:buClr>
            </a:pPr>
            <a:r>
              <a:rPr lang="en-US" sz="3800" dirty="0" smtClean="0">
                <a:latin typeface="Gill Sans Light"/>
                <a:cs typeface="Gill Sans Light"/>
              </a:rPr>
              <a:t>You must learn </a:t>
            </a:r>
            <a:r>
              <a:rPr lang="en-US" sz="3800" spc="-150" dirty="0" smtClean="0">
                <a:latin typeface="Gill Sans Light"/>
                <a:cs typeface="Gill Sans Light"/>
              </a:rPr>
              <a:t>to</a:t>
            </a:r>
            <a:r>
              <a:rPr lang="en-US" sz="3800" spc="-150" dirty="0" smtClean="0">
                <a:latin typeface="Gill Sans"/>
                <a:cs typeface="Gill Sans"/>
              </a:rPr>
              <a:t> </a:t>
            </a:r>
            <a:r>
              <a:rPr lang="en-US" sz="3800" b="1" dirty="0" smtClean="0">
                <a:latin typeface="Gill Sans"/>
                <a:cs typeface="Gill Sans"/>
              </a:rPr>
              <a:t>live in the Spirit</a:t>
            </a:r>
            <a:r>
              <a:rPr lang="en-US" sz="3800" dirty="0" smtClean="0">
                <a:latin typeface="Gill Sans"/>
                <a:cs typeface="Gill Sans"/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3800" dirty="0" smtClean="0">
                <a:latin typeface="Gill Sans"/>
                <a:cs typeface="Gill Sans"/>
              </a:rPr>
              <a:t>   </a:t>
            </a:r>
            <a:r>
              <a:rPr lang="en-US" sz="3800" dirty="0" smtClean="0">
                <a:latin typeface="Gill Sans Light"/>
                <a:cs typeface="Gill Sans Light"/>
              </a:rPr>
              <a:t>How is this done?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2127"/>
            <a:ext cx="8229600" cy="84505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ill Sans"/>
                <a:cs typeface="Gill Sans"/>
              </a:rPr>
              <a:t>1. </a:t>
            </a:r>
            <a:r>
              <a:rPr lang="en-US" b="1" i="1" dirty="0" smtClean="0">
                <a:solidFill>
                  <a:srgbClr val="9D0F1E"/>
                </a:solidFill>
                <a:latin typeface="Gill Sans"/>
                <a:cs typeface="Gill Sans"/>
              </a:rPr>
              <a:t>Daily</a:t>
            </a:r>
            <a:r>
              <a:rPr lang="en-US" i="1" dirty="0" smtClean="0">
                <a:solidFill>
                  <a:srgbClr val="9D0F1E"/>
                </a:solidFill>
                <a:latin typeface="Gill Sans"/>
                <a:cs typeface="Gill Sans"/>
              </a:rPr>
              <a:t> reading of the Word</a:t>
            </a:r>
            <a:endParaRPr lang="en-US" dirty="0">
              <a:solidFill>
                <a:srgbClr val="9D0F1E"/>
              </a:solidFill>
              <a:latin typeface="Gill Sans"/>
              <a:cs typeface="Gill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0874"/>
            <a:ext cx="8229600" cy="37716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i="1" dirty="0" smtClean="0">
                <a:latin typeface="Gill Sans Light"/>
                <a:cs typeface="Gill Sans Light"/>
              </a:rPr>
              <a:t>“</a:t>
            </a:r>
            <a:r>
              <a:rPr lang="en-US" sz="3800" i="1" dirty="0">
                <a:latin typeface="Gill Sans Light"/>
                <a:cs typeface="Gill Sans Light"/>
              </a:rPr>
              <a:t>All scripture is inspired by God and </a:t>
            </a:r>
            <a:r>
              <a:rPr lang="en-US" sz="3800" i="1" dirty="0" smtClean="0">
                <a:latin typeface="Gill Sans Light"/>
                <a:cs typeface="Gill Sans Light"/>
              </a:rPr>
              <a:t>is</a:t>
            </a:r>
            <a:r>
              <a:rPr lang="en-US" sz="3800" i="1" baseline="30000" dirty="0">
                <a:latin typeface="Gill Sans Light"/>
                <a:cs typeface="Gill Sans Light"/>
              </a:rPr>
              <a:t> </a:t>
            </a:r>
            <a:r>
              <a:rPr lang="en-US" sz="3800" i="1" dirty="0" smtClean="0">
                <a:latin typeface="Gill Sans Light"/>
                <a:cs typeface="Gill Sans Light"/>
              </a:rPr>
              <a:t>useful </a:t>
            </a:r>
            <a:r>
              <a:rPr lang="en-US" sz="3800" i="1" dirty="0">
                <a:latin typeface="Gill Sans Light"/>
                <a:cs typeface="Gill Sans Light"/>
              </a:rPr>
              <a:t>for teaching, for reproof, for correction, and for training in righteousness</a:t>
            </a:r>
            <a:r>
              <a:rPr lang="en-US" sz="3800" i="1" dirty="0" smtClean="0">
                <a:latin typeface="Gill Sans Light"/>
                <a:cs typeface="Gill Sans Light"/>
              </a:rPr>
              <a:t>,</a:t>
            </a:r>
            <a:r>
              <a:rPr lang="en-US" sz="3800" i="1" baseline="30000" dirty="0">
                <a:latin typeface="Gill Sans Light"/>
                <a:cs typeface="Gill Sans Light"/>
              </a:rPr>
              <a:t> </a:t>
            </a:r>
            <a:r>
              <a:rPr lang="en-US" sz="3800" i="1" dirty="0">
                <a:latin typeface="Gill Sans Light"/>
                <a:cs typeface="Gill Sans Light"/>
              </a:rPr>
              <a:t>so that everyone who belongs to God may be proficient, equipped for every good </a:t>
            </a:r>
            <a:r>
              <a:rPr lang="en-US" sz="3800" i="1" dirty="0" smtClean="0">
                <a:latin typeface="Gill Sans Light"/>
                <a:cs typeface="Gill Sans Light"/>
              </a:rPr>
              <a:t>work                  </a:t>
            </a:r>
            <a:r>
              <a:rPr lang="en-US" sz="38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(2 Timothy 3:16-17).</a:t>
            </a:r>
            <a:r>
              <a:rPr lang="en-US" sz="3800" i="1" dirty="0" smtClean="0">
                <a:solidFill>
                  <a:srgbClr val="9D0F1E"/>
                </a:solidFill>
                <a:latin typeface="Gill Sans"/>
                <a:cs typeface="Gill Sans"/>
              </a:rPr>
              <a:t>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135"/>
            <a:ext cx="8229600" cy="876285"/>
          </a:xfrm>
        </p:spPr>
        <p:txBody>
          <a:bodyPr/>
          <a:lstStyle/>
          <a:p>
            <a:r>
              <a:rPr lang="en-US" dirty="0" smtClean="0">
                <a:latin typeface="Gill Sans"/>
                <a:cs typeface="Gill Sans"/>
              </a:rPr>
              <a:t>2.</a:t>
            </a:r>
            <a:r>
              <a:rPr lang="en-US" dirty="0" smtClean="0">
                <a:solidFill>
                  <a:srgbClr val="9D0F1E"/>
                </a:solidFill>
                <a:latin typeface="Gill Sans"/>
                <a:cs typeface="Gill Sans"/>
              </a:rPr>
              <a:t> </a:t>
            </a:r>
            <a:r>
              <a:rPr lang="en-US" b="1" i="1" dirty="0" smtClean="0">
                <a:solidFill>
                  <a:srgbClr val="9D0F1E"/>
                </a:solidFill>
                <a:latin typeface="Gill Sans"/>
                <a:cs typeface="Gill Sans"/>
              </a:rPr>
              <a:t>Daily</a:t>
            </a:r>
            <a:r>
              <a:rPr lang="en-US" i="1" dirty="0" smtClean="0">
                <a:solidFill>
                  <a:srgbClr val="9D0F1E"/>
                </a:solidFill>
                <a:latin typeface="Gill Sans"/>
                <a:cs typeface="Gill Sans"/>
              </a:rPr>
              <a:t> prayer in the Spirit</a:t>
            </a:r>
            <a:endParaRPr lang="en-US" dirty="0">
              <a:solidFill>
                <a:srgbClr val="9D0F1E"/>
              </a:solidFill>
              <a:latin typeface="Gill Sans"/>
              <a:cs typeface="Gill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2928"/>
            <a:ext cx="8229600" cy="32407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800" i="1" dirty="0" smtClean="0">
                <a:latin typeface="Gill Sans Light"/>
                <a:cs typeface="Gill Sans Light"/>
              </a:rPr>
              <a:t>“</a:t>
            </a:r>
            <a:r>
              <a:rPr lang="en-US" sz="3800" i="1" baseline="30000" dirty="0">
                <a:latin typeface="Gill Sans Light"/>
                <a:cs typeface="Gill Sans Light"/>
              </a:rPr>
              <a:t> </a:t>
            </a:r>
            <a:r>
              <a:rPr lang="en-US" sz="3800" i="1" dirty="0">
                <a:latin typeface="Gill Sans Light"/>
                <a:cs typeface="Gill Sans Light"/>
              </a:rPr>
              <a:t>Pray in the Spirit at all times in every prayer and supplication. To that end keep alert and always persevere in supplication for all the </a:t>
            </a:r>
            <a:r>
              <a:rPr lang="en-US" sz="3800" i="1" dirty="0" smtClean="0">
                <a:latin typeface="Gill Sans Light"/>
                <a:cs typeface="Gill Sans Light"/>
              </a:rPr>
              <a:t>saints</a:t>
            </a:r>
            <a:r>
              <a:rPr lang="en-US" sz="3800" i="1" dirty="0">
                <a:latin typeface="Gill Sans Light"/>
                <a:cs typeface="Gill Sans Light"/>
              </a:rPr>
              <a:t> </a:t>
            </a:r>
            <a:endParaRPr lang="en-US" sz="3800" i="1" dirty="0" smtClean="0">
              <a:latin typeface="Gill Sans Light"/>
              <a:cs typeface="Gill Sans Light"/>
            </a:endParaRPr>
          </a:p>
          <a:p>
            <a:pPr algn="ctr">
              <a:buNone/>
            </a:pPr>
            <a:r>
              <a:rPr lang="en-US" sz="38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(Ephesians 6:18).</a:t>
            </a:r>
            <a:r>
              <a:rPr lang="en-US" sz="3800" i="1" dirty="0" smtClean="0">
                <a:solidFill>
                  <a:srgbClr val="9D0F1E"/>
                </a:solidFill>
                <a:latin typeface="Gill Sans"/>
                <a:cs typeface="Gill Sans"/>
              </a:rPr>
              <a:t>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137"/>
            <a:ext cx="8229600" cy="90751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ill Sans"/>
                <a:cs typeface="Gill Sans"/>
              </a:rPr>
              <a:t>3. </a:t>
            </a:r>
            <a:r>
              <a:rPr lang="en-US" i="1" dirty="0" smtClean="0">
                <a:solidFill>
                  <a:srgbClr val="9D0F1E"/>
                </a:solidFill>
                <a:latin typeface="Gill Sans"/>
                <a:cs typeface="Gill Sans"/>
              </a:rPr>
              <a:t>Fasting </a:t>
            </a:r>
            <a:r>
              <a:rPr lang="en-US" b="1" i="1" dirty="0" smtClean="0">
                <a:solidFill>
                  <a:srgbClr val="9D0F1E"/>
                </a:solidFill>
                <a:latin typeface="Gill Sans"/>
                <a:cs typeface="Gill Sans"/>
              </a:rPr>
              <a:t>before each trial</a:t>
            </a:r>
            <a:endParaRPr lang="en-US" b="1" dirty="0">
              <a:solidFill>
                <a:srgbClr val="9D0F1E"/>
              </a:solidFill>
              <a:latin typeface="Gill Sans"/>
              <a:cs typeface="Gill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3340"/>
            <a:ext cx="8229600" cy="29492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i="1" dirty="0" smtClean="0">
                <a:latin typeface="Gill Sans Light"/>
                <a:cs typeface="Gill Sans Light"/>
              </a:rPr>
              <a:t>“</a:t>
            </a:r>
            <a:r>
              <a:rPr lang="en-US" sz="4000" i="1" dirty="0">
                <a:latin typeface="Gill Sans Light"/>
                <a:cs typeface="Gill Sans Light"/>
              </a:rPr>
              <a:t>Yet even now, says the </a:t>
            </a:r>
            <a:r>
              <a:rPr lang="en-US" sz="4000" i="1" cap="small" dirty="0">
                <a:latin typeface="Gill Sans Light"/>
                <a:cs typeface="Gill Sans Light"/>
              </a:rPr>
              <a:t>Lord</a:t>
            </a:r>
            <a:r>
              <a:rPr lang="en-US" sz="4000" i="1" dirty="0">
                <a:latin typeface="Gill Sans Light"/>
                <a:cs typeface="Gill Sans Light"/>
              </a:rPr>
              <a:t>,</a:t>
            </a:r>
            <a:br>
              <a:rPr lang="en-US" sz="4000" i="1" dirty="0">
                <a:latin typeface="Gill Sans Light"/>
                <a:cs typeface="Gill Sans Light"/>
              </a:rPr>
            </a:br>
            <a:r>
              <a:rPr lang="en-US" sz="4000" i="1" dirty="0">
                <a:latin typeface="Gill Sans Light"/>
                <a:cs typeface="Gill Sans Light"/>
              </a:rPr>
              <a:t>    return to me with all your heart,</a:t>
            </a:r>
            <a:br>
              <a:rPr lang="en-US" sz="4000" i="1" dirty="0">
                <a:latin typeface="Gill Sans Light"/>
                <a:cs typeface="Gill Sans Light"/>
              </a:rPr>
            </a:br>
            <a:r>
              <a:rPr lang="en-US" sz="4000" i="1" dirty="0">
                <a:latin typeface="Gill Sans Light"/>
                <a:cs typeface="Gill Sans Light"/>
              </a:rPr>
              <a:t>with </a:t>
            </a:r>
            <a:r>
              <a:rPr lang="en-US" sz="4000" i="1" dirty="0" smtClean="0">
                <a:latin typeface="Gill Sans Light"/>
                <a:cs typeface="Gill Sans Light"/>
              </a:rPr>
              <a:t>fasting </a:t>
            </a:r>
          </a:p>
          <a:p>
            <a:pPr marL="0" indent="0" algn="ctr">
              <a:buNone/>
            </a:pPr>
            <a:r>
              <a:rPr lang="en-US" sz="40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(Joel 2:12).</a:t>
            </a:r>
            <a:r>
              <a:rPr lang="en-US" sz="4000" i="1" dirty="0" smtClean="0">
                <a:solidFill>
                  <a:srgbClr val="9D0F1E"/>
                </a:solidFill>
                <a:latin typeface="Gill Sans"/>
                <a:cs typeface="Gill Sans"/>
              </a:rPr>
              <a:t>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6546"/>
            <a:ext cx="8229600" cy="8866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ill Sans"/>
                <a:cs typeface="Gill Sans"/>
              </a:rPr>
              <a:t>4. </a:t>
            </a:r>
            <a:r>
              <a:rPr lang="en-US" b="1" i="1" dirty="0" smtClean="0">
                <a:solidFill>
                  <a:srgbClr val="9D0F1E"/>
                </a:solidFill>
                <a:latin typeface="Gill Sans"/>
                <a:cs typeface="Gill Sans"/>
              </a:rPr>
              <a:t>Holiness</a:t>
            </a:r>
            <a:endParaRPr lang="en-US" b="1" i="1" dirty="0">
              <a:solidFill>
                <a:srgbClr val="9D0F1E"/>
              </a:solidFill>
              <a:latin typeface="Gill Sans"/>
              <a:cs typeface="Gill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2927"/>
            <a:ext cx="8229600" cy="27410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i="1" dirty="0" smtClean="0">
                <a:latin typeface="Gill Sans Light"/>
                <a:cs typeface="Gill Sans Light"/>
              </a:rPr>
              <a:t>“Pursue peace with everyone,             and the holiness without which no one  will see the Lord </a:t>
            </a:r>
          </a:p>
          <a:p>
            <a:pPr marL="0" indent="0" algn="ctr">
              <a:buNone/>
            </a:pPr>
            <a:r>
              <a:rPr lang="en-US" sz="4000" b="1" i="1" dirty="0" smtClean="0">
                <a:solidFill>
                  <a:srgbClr val="9D0F1E"/>
                </a:solidFill>
                <a:latin typeface="Gill Sans"/>
                <a:cs typeface="Gill Sans"/>
              </a:rPr>
              <a:t>(Hebrews 12:14).</a:t>
            </a:r>
            <a:r>
              <a:rPr lang="en-US" sz="4000" i="1" dirty="0" smtClean="0">
                <a:solidFill>
                  <a:srgbClr val="9D0F1E"/>
                </a:solidFill>
                <a:latin typeface="Gill Sans"/>
                <a:cs typeface="Gill Sans"/>
              </a:rPr>
              <a:t>”</a:t>
            </a:r>
            <a:endParaRPr lang="en-US" sz="4000" i="1" dirty="0">
              <a:solidFill>
                <a:srgbClr val="9D0F1E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419790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2612</TotalTime>
  <Words>346</Words>
  <Application>Microsoft Macintosh PowerPoint</Application>
  <PresentationFormat>Presentación en pantalla (4:3)</PresentationFormat>
  <Paragraphs>47</Paragraphs>
  <Slides>15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Office Theme</vt:lpstr>
      <vt:lpstr>Let the Conference Speaker begin with a testimony of a time after conversion of trials and tribulations and how  he/she overcame that situation by the power  of the Holy Spirit</vt:lpstr>
      <vt:lpstr>Presentación de PowerPoint</vt:lpstr>
      <vt:lpstr>1 Corinthians 15:57</vt:lpstr>
      <vt:lpstr>Your Identity</vt:lpstr>
      <vt:lpstr>And now what?</vt:lpstr>
      <vt:lpstr>1. Daily reading of the Word</vt:lpstr>
      <vt:lpstr>2. Daily prayer in the Spirit</vt:lpstr>
      <vt:lpstr>3. Fasting before each trial</vt:lpstr>
      <vt:lpstr>4. Holiness</vt:lpstr>
      <vt:lpstr>The works of the flesh</vt:lpstr>
      <vt:lpstr>These are the fruits of living victoriously  in the power of the Holy Spirit</vt:lpstr>
      <vt:lpstr>The evidence of Victory</vt:lpstr>
      <vt:lpstr>Make a covenant  with the Holy Spirit:  Holy Spirit, I promise to seek you  when I wake up. I promise to seek you  throughout my day. I promise to seek you  in every trial and blessing.</vt:lpstr>
      <vt:lpstr>Lead me to live  a life of victory  and to persevere  until the end. </vt:lpstr>
      <vt:lpstr>Presentación de PowerPoint</vt:lpstr>
    </vt:vector>
  </TitlesOfParts>
  <Company>California State University: Long Beach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Corinthians 15:57</dc:title>
  <dc:creator>Ismael Martin del Campo</dc:creator>
  <cp:lastModifiedBy>user</cp:lastModifiedBy>
  <cp:revision>34</cp:revision>
  <dcterms:created xsi:type="dcterms:W3CDTF">2012-06-01T22:40:42Z</dcterms:created>
  <dcterms:modified xsi:type="dcterms:W3CDTF">2013-04-02T14:06:18Z</dcterms:modified>
</cp:coreProperties>
</file>