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bin" ContentType="application/vnd.openxmlformats-officedocument.presentationml.printerSettings"/>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8" r:id="rId2"/>
    <p:sldId id="256" r:id="rId3"/>
    <p:sldId id="257" r:id="rId4"/>
    <p:sldId id="258" r:id="rId5"/>
    <p:sldId id="259" r:id="rId6"/>
    <p:sldId id="269" r:id="rId7"/>
    <p:sldId id="260" r:id="rId8"/>
    <p:sldId id="271" r:id="rId9"/>
    <p:sldId id="261" r:id="rId10"/>
    <p:sldId id="273" r:id="rId11"/>
    <p:sldId id="270" r:id="rId12"/>
    <p:sldId id="262" r:id="rId13"/>
    <p:sldId id="263" r:id="rId14"/>
    <p:sldId id="265" r:id="rId15"/>
    <p:sldId id="266" r:id="rId16"/>
    <p:sldId id="264" r:id="rId17"/>
    <p:sldId id="267" r:id="rId18"/>
    <p:sldId id="274" r:id="rId19"/>
    <p:sldId id="27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2" d="100"/>
          <a:sy n="122" d="100"/>
        </p:scale>
        <p:origin x="-196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theme" Target="theme/theme1.xml"/><Relationship Id="rId25" Type="http://schemas.openxmlformats.org/officeDocument/2006/relationships/tableStyles" Target="tableStyle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14" Type="http://schemas.openxmlformats.org/officeDocument/2006/relationships/slide" Target="slides/slide13.xml"/><Relationship Id="rId23" Type="http://schemas.openxmlformats.org/officeDocument/2006/relationships/viewProps" Target="viewProps.xml"/><Relationship Id="rId4" Type="http://schemas.openxmlformats.org/officeDocument/2006/relationships/slide" Target="slides/slide3.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presProps" Target="presProps.xml"/><Relationship Id="rId21" Type="http://schemas.openxmlformats.org/officeDocument/2006/relationships/printerSettings" Target="printerSettings/printerSettings1.bin"/><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AB284A84-A12C-464E-AAC1-32D0AF8E6F5A}" type="datetimeFigureOut">
              <a:rPr lang="en-US" smtClean="0"/>
              <a:pPr/>
              <a:t>02/04/13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20961-B6BF-C343-8FDE-002DAC41A369}"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AB284A84-A12C-464E-AAC1-32D0AF8E6F5A}" type="datetimeFigureOut">
              <a:rPr lang="en-US" smtClean="0"/>
              <a:pPr/>
              <a:t>02/04/13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20961-B6BF-C343-8FDE-002DAC41A369}"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AB284A84-A12C-464E-AAC1-32D0AF8E6F5A}" type="datetimeFigureOut">
              <a:rPr lang="en-US" smtClean="0"/>
              <a:pPr/>
              <a:t>02/04/13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20961-B6BF-C343-8FDE-002DAC41A369}"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AB284A84-A12C-464E-AAC1-32D0AF8E6F5A}" type="datetimeFigureOut">
              <a:rPr lang="en-US" smtClean="0"/>
              <a:pPr/>
              <a:t>02/04/13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20961-B6BF-C343-8FDE-002DAC41A369}"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AB284A84-A12C-464E-AAC1-32D0AF8E6F5A}" type="datetimeFigureOut">
              <a:rPr lang="en-US" smtClean="0"/>
              <a:pPr/>
              <a:t>02/04/13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420961-B6BF-C343-8FDE-002DAC41A369}"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AB284A84-A12C-464E-AAC1-32D0AF8E6F5A}" type="datetimeFigureOut">
              <a:rPr lang="en-US" smtClean="0"/>
              <a:pPr/>
              <a:t>02/04/13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20961-B6BF-C343-8FDE-002DAC41A369}"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AB284A84-A12C-464E-AAC1-32D0AF8E6F5A}" type="datetimeFigureOut">
              <a:rPr lang="en-US" smtClean="0"/>
              <a:pPr/>
              <a:t>02/04/13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420961-B6BF-C343-8FDE-002DAC41A369}"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AB284A84-A12C-464E-AAC1-32D0AF8E6F5A}" type="datetimeFigureOut">
              <a:rPr lang="en-US" smtClean="0"/>
              <a:pPr/>
              <a:t>02/04/13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420961-B6BF-C343-8FDE-002DAC41A369}"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284A84-A12C-464E-AAC1-32D0AF8E6F5A}" type="datetimeFigureOut">
              <a:rPr lang="en-US" smtClean="0"/>
              <a:pPr/>
              <a:t>02/04/13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420961-B6BF-C343-8FDE-002DAC41A369}"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AB284A84-A12C-464E-AAC1-32D0AF8E6F5A}" type="datetimeFigureOut">
              <a:rPr lang="en-US" smtClean="0"/>
              <a:pPr/>
              <a:t>02/04/13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20961-B6BF-C343-8FDE-002DAC41A369}"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AB284A84-A12C-464E-AAC1-32D0AF8E6F5A}" type="datetimeFigureOut">
              <a:rPr lang="en-US" smtClean="0"/>
              <a:pPr/>
              <a:t>02/04/13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420961-B6BF-C343-8FDE-002DAC41A369}"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jp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284A84-A12C-464E-AAC1-32D0AF8E6F5A}" type="datetimeFigureOut">
              <a:rPr lang="en-US" smtClean="0"/>
              <a:pPr/>
              <a:t>02/04/13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420961-B6BF-C343-8FDE-002DAC41A369}"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8840"/>
            <a:ext cx="8229600" cy="5133474"/>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s-MX" b="1" dirty="0" smtClean="0">
                <a:ln w="11430"/>
                <a:solidFill>
                  <a:schemeClr val="accent5">
                    <a:lumMod val="75000"/>
                  </a:schemeClr>
                </a:solidFill>
                <a:effectLst>
                  <a:outerShdw blurRad="50800" dist="39000" dir="5460000" algn="tl">
                    <a:srgbClr val="000000">
                      <a:alpha val="38000"/>
                    </a:srgbClr>
                  </a:outerShdw>
                </a:effectLst>
                <a:latin typeface="Trajan Pro"/>
                <a:cs typeface="Trajan Pro"/>
              </a:rPr>
              <a:t>Have the Conference Speaker begin with </a:t>
            </a:r>
            <a:r>
              <a:rPr lang="es-MX" b="1" dirty="0">
                <a:ln w="11430"/>
                <a:solidFill>
                  <a:schemeClr val="accent5">
                    <a:lumMod val="75000"/>
                  </a:schemeClr>
                </a:solidFill>
                <a:effectLst>
                  <a:outerShdw blurRad="50800" dist="39000" dir="5460000" algn="tl">
                    <a:srgbClr val="000000">
                      <a:alpha val="38000"/>
                    </a:srgbClr>
                  </a:outerShdw>
                </a:effectLst>
                <a:latin typeface="Trajan Pro"/>
                <a:cs typeface="Trajan Pro"/>
              </a:rPr>
              <a:t/>
            </a:r>
            <a:br>
              <a:rPr lang="es-MX" b="1" dirty="0">
                <a:ln w="11430"/>
                <a:solidFill>
                  <a:schemeClr val="accent5">
                    <a:lumMod val="75000"/>
                  </a:schemeClr>
                </a:solidFill>
                <a:effectLst>
                  <a:outerShdw blurRad="50800" dist="39000" dir="5460000" algn="tl">
                    <a:srgbClr val="000000">
                      <a:alpha val="38000"/>
                    </a:srgbClr>
                  </a:outerShdw>
                </a:effectLst>
                <a:latin typeface="Trajan Pro"/>
                <a:cs typeface="Trajan Pro"/>
              </a:rPr>
            </a:br>
            <a:r>
              <a:rPr lang="es-MX" b="1" dirty="0" smtClean="0">
                <a:ln w="11430"/>
                <a:solidFill>
                  <a:schemeClr val="accent5">
                    <a:lumMod val="75000"/>
                  </a:schemeClr>
                </a:solidFill>
                <a:effectLst>
                  <a:outerShdw blurRad="50800" dist="39000" dir="5460000" algn="tl">
                    <a:srgbClr val="000000">
                      <a:alpha val="38000"/>
                    </a:srgbClr>
                  </a:outerShdw>
                </a:effectLst>
                <a:latin typeface="Trajan Pro"/>
                <a:cs typeface="Trajan Pro"/>
              </a:rPr>
              <a:t>a testimony of a rebellious and self-destructive life and how an encounter with Jesus as Lord has unleashed God’s blessings over his/her life. </a:t>
            </a:r>
            <a:endParaRPr lang="en-US" b="1" dirty="0">
              <a:ln w="11430"/>
              <a:solidFill>
                <a:schemeClr val="accent5">
                  <a:lumMod val="75000"/>
                </a:schemeClr>
              </a:solidFill>
              <a:effectLst>
                <a:outerShdw blurRad="50800" dist="39000" dir="5460000" algn="tl">
                  <a:srgbClr val="000000">
                    <a:alpha val="38000"/>
                  </a:srgbClr>
                </a:outerShdw>
              </a:effectLst>
              <a:latin typeface="Trajan Pro"/>
              <a:cs typeface="Trajan Pro"/>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93898"/>
            <a:ext cx="8229600" cy="4115234"/>
          </a:xfrm>
        </p:spPr>
        <p:txBody>
          <a:bodyPr>
            <a:normAutofit/>
          </a:bodyPr>
          <a:lstStyle/>
          <a:p>
            <a:pPr>
              <a:lnSpc>
                <a:spcPct val="90000"/>
              </a:lnSpc>
              <a:buClr>
                <a:schemeClr val="accent5"/>
              </a:buClr>
            </a:pPr>
            <a:r>
              <a:rPr lang="es-MX" sz="3400" dirty="0" smtClean="0">
                <a:latin typeface="Gill Sans Light"/>
                <a:cs typeface="Gill Sans Light"/>
              </a:rPr>
              <a:t>In His body are all His benefits: salvation, blessing, peace, righteousness, healing, forgiveness, love, freedom and victory. </a:t>
            </a:r>
          </a:p>
          <a:p>
            <a:pPr>
              <a:lnSpc>
                <a:spcPct val="90000"/>
              </a:lnSpc>
              <a:buClr>
                <a:schemeClr val="accent5"/>
              </a:buClr>
            </a:pPr>
            <a:r>
              <a:rPr lang="es-MX" sz="3400" dirty="0" smtClean="0">
                <a:latin typeface="Gill Sans Light"/>
                <a:cs typeface="Gill Sans Light"/>
              </a:rPr>
              <a:t>The Church is the manifestation of Jesus on earth. It’s where the Kingdom of God is making its way. </a:t>
            </a:r>
          </a:p>
          <a:p>
            <a:pPr>
              <a:lnSpc>
                <a:spcPct val="90000"/>
              </a:lnSpc>
              <a:buClr>
                <a:schemeClr val="accent5"/>
              </a:buClr>
            </a:pPr>
            <a:r>
              <a:rPr lang="es-MX" sz="3400" dirty="0" smtClean="0">
                <a:latin typeface="Gill Sans Light"/>
                <a:cs typeface="Gill Sans Light"/>
              </a:rPr>
              <a:t>When we are baptized we become part of the Body of Christ.</a:t>
            </a:r>
            <a:endParaRPr lang="en-US" sz="3400" dirty="0" smtClean="0">
              <a:latin typeface="Gill Sans Light"/>
              <a:cs typeface="Gill Sans Light"/>
            </a:endParaRPr>
          </a:p>
        </p:txBody>
      </p:sp>
      <p:sp>
        <p:nvSpPr>
          <p:cNvPr id="5" name="Title 1"/>
          <p:cNvSpPr>
            <a:spLocks noGrp="1"/>
          </p:cNvSpPr>
          <p:nvPr>
            <p:ph type="title"/>
          </p:nvPr>
        </p:nvSpPr>
        <p:spPr>
          <a:xfrm>
            <a:off x="457200" y="734327"/>
            <a:ext cx="8229600" cy="907517"/>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4BACC6"/>
                </a:solidFill>
                <a:effectLst>
                  <a:outerShdw blurRad="50800" dist="39000" dir="5460000" algn="tl">
                    <a:srgbClr val="000000">
                      <a:alpha val="38000"/>
                    </a:srgbClr>
                  </a:outerShdw>
                </a:effectLst>
                <a:latin typeface="Trajan Pro"/>
                <a:cs typeface="Trajan Pro"/>
              </a:rPr>
              <a:t>The Church</a:t>
            </a:r>
            <a:endParaRPr lang="en-US" b="1" dirty="0">
              <a:ln w="11430"/>
              <a:solidFill>
                <a:srgbClr val="4BACC6"/>
              </a:solidFill>
              <a:effectLst>
                <a:outerShdw blurRad="50800" dist="39000" dir="5460000" algn="tl">
                  <a:srgbClr val="000000">
                    <a:alpha val="38000"/>
                  </a:srgbClr>
                </a:outerShdw>
              </a:effectLst>
              <a:latin typeface="Trajan Pro"/>
              <a:cs typeface="Trajan Pro"/>
            </a:endParaRPr>
          </a:p>
        </p:txBody>
      </p:sp>
    </p:spTree>
    <p:extLst>
      <p:ext uri="{BB962C8B-B14F-4D97-AF65-F5344CB8AC3E}">
        <p14:creationId xmlns:p14="http://schemas.microsoft.com/office/powerpoint/2010/main" val="370270371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8984"/>
            <a:ext cx="8229600" cy="917928"/>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4BACC6"/>
                </a:solidFill>
                <a:effectLst>
                  <a:outerShdw blurRad="50800" dist="39000" dir="5460000" algn="tl">
                    <a:srgbClr val="000000">
                      <a:alpha val="38000"/>
                    </a:srgbClr>
                  </a:outerShdw>
                </a:effectLst>
                <a:latin typeface="Trajan Pro"/>
                <a:cs typeface="Trajan Pro"/>
              </a:rPr>
              <a:t>1 Peter 1:22-23</a:t>
            </a:r>
            <a:endParaRPr lang="en-US" b="1" dirty="0">
              <a:ln w="11430"/>
              <a:solidFill>
                <a:srgbClr val="4BACC6"/>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1402391"/>
            <a:ext cx="8229600" cy="3169609"/>
          </a:xfrm>
        </p:spPr>
        <p:txBody>
          <a:bodyPr>
            <a:normAutofit/>
          </a:bodyPr>
          <a:lstStyle/>
          <a:p>
            <a:pPr marL="0" indent="0" algn="ctr">
              <a:lnSpc>
                <a:spcPct val="90000"/>
              </a:lnSpc>
              <a:buNone/>
            </a:pPr>
            <a:r>
              <a:rPr lang="en-US" sz="3500" i="1" dirty="0" smtClean="0">
                <a:latin typeface="Gill Sans Light"/>
                <a:cs typeface="Gill Sans Light"/>
              </a:rPr>
              <a:t>“Now that you have purified your souls by your obedience to the truth so that you have genuine mutual love, love one another deeply from the heart. You have been born anew, not of perishable but of imperishable seed, through the living and enduring word of God.”</a:t>
            </a:r>
          </a:p>
        </p:txBody>
      </p:sp>
      <p:sp>
        <p:nvSpPr>
          <p:cNvPr id="4" name="Content Placeholder 2"/>
          <p:cNvSpPr txBox="1">
            <a:spLocks/>
          </p:cNvSpPr>
          <p:nvPr/>
        </p:nvSpPr>
        <p:spPr>
          <a:xfrm>
            <a:off x="457200" y="4465688"/>
            <a:ext cx="8229600" cy="150331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0000"/>
              </a:lnSpc>
              <a:buClr>
                <a:schemeClr val="accent5"/>
              </a:buClr>
            </a:pPr>
            <a:r>
              <a:rPr lang="en-US" sz="3000" b="1" dirty="0" smtClean="0">
                <a:latin typeface="Gill Sans"/>
                <a:cs typeface="Gill Sans"/>
              </a:rPr>
              <a:t>Baptism is the proof of our faith.</a:t>
            </a:r>
          </a:p>
          <a:p>
            <a:pPr>
              <a:lnSpc>
                <a:spcPct val="90000"/>
              </a:lnSpc>
              <a:buClr>
                <a:schemeClr val="accent5"/>
              </a:buClr>
            </a:pPr>
            <a:r>
              <a:rPr lang="en-US" sz="3000" b="1" dirty="0" smtClean="0">
                <a:latin typeface="Gill Sans"/>
                <a:cs typeface="Gill Sans"/>
              </a:rPr>
              <a:t>It is the proof of our obedience and love to God.  </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7511"/>
            <a:ext cx="8229600" cy="813822"/>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4BACC6"/>
                </a:solidFill>
                <a:effectLst>
                  <a:outerShdw blurRad="50800" dist="39000" dir="5460000" algn="tl">
                    <a:srgbClr val="000000">
                      <a:alpha val="38000"/>
                    </a:srgbClr>
                  </a:outerShdw>
                </a:effectLst>
                <a:latin typeface="Trajan Pro"/>
                <a:cs typeface="Trajan Pro"/>
              </a:rPr>
              <a:t>Baptism</a:t>
            </a:r>
            <a:endParaRPr lang="en-US" b="1" dirty="0">
              <a:ln w="11430"/>
              <a:solidFill>
                <a:srgbClr val="4BACC6"/>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1568967"/>
            <a:ext cx="8229600" cy="4396321"/>
          </a:xfrm>
        </p:spPr>
        <p:txBody>
          <a:bodyPr>
            <a:noAutofit/>
          </a:bodyPr>
          <a:lstStyle/>
          <a:p>
            <a:pPr algn="ctr">
              <a:lnSpc>
                <a:spcPct val="80000"/>
              </a:lnSpc>
              <a:buNone/>
            </a:pPr>
            <a:r>
              <a:rPr lang="en-US" sz="3400" i="1" dirty="0" smtClean="0">
                <a:latin typeface="Gill Sans Light"/>
                <a:cs typeface="Gill Sans Light"/>
              </a:rPr>
              <a:t>“For in the one Spirit </a:t>
            </a:r>
          </a:p>
          <a:p>
            <a:pPr algn="ctr">
              <a:lnSpc>
                <a:spcPct val="80000"/>
              </a:lnSpc>
              <a:buNone/>
            </a:pPr>
            <a:r>
              <a:rPr lang="en-US" sz="3400" i="1" dirty="0" smtClean="0">
                <a:latin typeface="Gill Sans Light"/>
                <a:cs typeface="Gill Sans Light"/>
              </a:rPr>
              <a:t>we were all baptized into one body…”</a:t>
            </a:r>
          </a:p>
          <a:p>
            <a:pPr algn="ctr">
              <a:lnSpc>
                <a:spcPct val="80000"/>
              </a:lnSpc>
              <a:buNone/>
            </a:pPr>
            <a:r>
              <a:rPr lang="en-US" sz="3000" b="1" i="1" dirty="0" smtClean="0">
                <a:latin typeface="Gill Sans"/>
                <a:cs typeface="Gill Sans"/>
              </a:rPr>
              <a:t>1° Corinthians 12:13</a:t>
            </a:r>
          </a:p>
          <a:p>
            <a:pPr algn="ctr">
              <a:lnSpc>
                <a:spcPct val="50000"/>
              </a:lnSpc>
              <a:buNone/>
            </a:pPr>
            <a:endParaRPr lang="en-US" sz="3400" b="1" i="1" dirty="0" smtClean="0">
              <a:latin typeface="Gill Sans"/>
              <a:cs typeface="Gill Sans"/>
            </a:endParaRPr>
          </a:p>
          <a:p>
            <a:pPr>
              <a:lnSpc>
                <a:spcPct val="90000"/>
              </a:lnSpc>
            </a:pPr>
            <a:r>
              <a:rPr lang="en-US" sz="3400" dirty="0" smtClean="0">
                <a:latin typeface="Gill Sans Light"/>
                <a:cs typeface="Gill Sans Light"/>
              </a:rPr>
              <a:t>What is Baptism? Baptism comes from the Greek “</a:t>
            </a:r>
            <a:r>
              <a:rPr lang="en-US" sz="3400" i="1" dirty="0" err="1" smtClean="0">
                <a:latin typeface="Gill Sans Light"/>
                <a:cs typeface="Gill Sans Light"/>
              </a:rPr>
              <a:t>baptizo</a:t>
            </a:r>
            <a:r>
              <a:rPr lang="en-US" sz="3400" i="1" dirty="0" smtClean="0">
                <a:latin typeface="Gill Sans Light"/>
                <a:cs typeface="Gill Sans Light"/>
              </a:rPr>
              <a:t>” </a:t>
            </a:r>
            <a:r>
              <a:rPr lang="en-US" sz="3400" dirty="0" smtClean="0">
                <a:latin typeface="Gill Sans Light"/>
                <a:cs typeface="Gill Sans Light"/>
              </a:rPr>
              <a:t>which means “to be submerged or covered completely by water.”</a:t>
            </a:r>
          </a:p>
          <a:p>
            <a:pPr>
              <a:lnSpc>
                <a:spcPct val="90000"/>
              </a:lnSpc>
            </a:pPr>
            <a:r>
              <a:rPr lang="en-US" sz="3400" dirty="0" smtClean="0">
                <a:latin typeface="Gill Sans Light"/>
                <a:cs typeface="Gill Sans Light"/>
              </a:rPr>
              <a:t>That is why, the Biblical way of baptizing is by</a:t>
            </a:r>
            <a:r>
              <a:rPr lang="en-US" sz="3400" dirty="0" smtClean="0">
                <a:latin typeface="Gill Sans"/>
                <a:cs typeface="Gill Sans"/>
              </a:rPr>
              <a:t> </a:t>
            </a:r>
            <a:r>
              <a:rPr lang="en-US" sz="3400" b="1" dirty="0" smtClean="0">
                <a:latin typeface="Gill Sans"/>
                <a:cs typeface="Gill Sans"/>
              </a:rPr>
              <a:t>immersion</a:t>
            </a:r>
            <a:r>
              <a:rPr lang="en-US" sz="3400" dirty="0" smtClean="0">
                <a:latin typeface="Gill Sans"/>
                <a:cs typeface="Gill Sans"/>
              </a:rPr>
              <a:t>.</a:t>
            </a:r>
            <a:endParaRPr lang="en-US" sz="3400" dirty="0">
              <a:latin typeface="Gill Sans"/>
              <a:cs typeface="Gill Sans"/>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52977"/>
            <a:ext cx="8229600" cy="4396326"/>
          </a:xfrm>
        </p:spPr>
        <p:txBody>
          <a:bodyPr>
            <a:normAutofit lnSpcReduction="10000"/>
          </a:bodyPr>
          <a:lstStyle/>
          <a:p>
            <a:pPr>
              <a:lnSpc>
                <a:spcPct val="90000"/>
              </a:lnSpc>
              <a:buClr>
                <a:schemeClr val="accent5"/>
              </a:buClr>
            </a:pPr>
            <a:r>
              <a:rPr lang="en-US" i="1" dirty="0" smtClean="0">
                <a:latin typeface="Gill Sans Light"/>
                <a:cs typeface="Gill Sans Light"/>
              </a:rPr>
              <a:t>“Peter said to them, ‘Repent, and be baptized every one of you in the name of Jesus Christ so that your sins may be forgiven; and you will receive the gift of the Holy Spirit </a:t>
            </a:r>
            <a:r>
              <a:rPr lang="en-US" b="1" i="1" dirty="0" smtClean="0">
                <a:latin typeface="Gill Sans"/>
                <a:cs typeface="Gill Sans"/>
              </a:rPr>
              <a:t>(Acts 2:38).</a:t>
            </a:r>
            <a:r>
              <a:rPr lang="en-US" i="1" dirty="0" smtClean="0">
                <a:latin typeface="Gill Sans"/>
                <a:cs typeface="Gill Sans"/>
              </a:rPr>
              <a:t>”</a:t>
            </a:r>
          </a:p>
          <a:p>
            <a:pPr>
              <a:lnSpc>
                <a:spcPct val="90000"/>
              </a:lnSpc>
              <a:buClr>
                <a:schemeClr val="accent5"/>
              </a:buClr>
            </a:pPr>
            <a:r>
              <a:rPr lang="en-US" dirty="0" smtClean="0">
                <a:latin typeface="Gill Sans Light"/>
                <a:cs typeface="Gill Sans Light"/>
              </a:rPr>
              <a:t>Baptism is in the Name of</a:t>
            </a:r>
            <a:r>
              <a:rPr lang="en-US" dirty="0" smtClean="0">
                <a:latin typeface="Gill Sans"/>
                <a:cs typeface="Gill Sans"/>
              </a:rPr>
              <a:t> </a:t>
            </a:r>
            <a:r>
              <a:rPr lang="en-US" b="1" dirty="0" smtClean="0">
                <a:latin typeface="Gill Sans"/>
                <a:cs typeface="Gill Sans"/>
              </a:rPr>
              <a:t>Jesus Christ</a:t>
            </a:r>
            <a:r>
              <a:rPr lang="en-US" dirty="0" smtClean="0">
                <a:latin typeface="Gill Sans"/>
                <a:cs typeface="Gill Sans"/>
              </a:rPr>
              <a:t>,</a:t>
            </a:r>
            <a:r>
              <a:rPr lang="en-US" dirty="0" smtClean="0">
                <a:latin typeface="Gill Sans Light"/>
                <a:cs typeface="Gill Sans Light"/>
              </a:rPr>
              <a:t> for this is the name in which we can be saved. </a:t>
            </a:r>
            <a:r>
              <a:rPr lang="en-US" b="1" dirty="0" smtClean="0">
                <a:latin typeface="Gill Sans"/>
                <a:cs typeface="Gill Sans"/>
              </a:rPr>
              <a:t>Acts 4:12.</a:t>
            </a:r>
          </a:p>
          <a:p>
            <a:pPr>
              <a:lnSpc>
                <a:spcPct val="90000"/>
              </a:lnSpc>
              <a:buClr>
                <a:schemeClr val="accent5"/>
              </a:buClr>
            </a:pPr>
            <a:r>
              <a:rPr lang="en-US" dirty="0" smtClean="0">
                <a:latin typeface="Gill Sans Light"/>
                <a:cs typeface="Gill Sans Light"/>
              </a:rPr>
              <a:t>Jesus is our Lord, our Savior, that is why it is in His name that we should be baptized. </a:t>
            </a:r>
          </a:p>
          <a:p>
            <a:pPr>
              <a:lnSpc>
                <a:spcPct val="90000"/>
              </a:lnSpc>
              <a:buClr>
                <a:schemeClr val="accent5"/>
              </a:buClr>
              <a:buNone/>
            </a:pPr>
            <a:r>
              <a:rPr lang="en-US" dirty="0" smtClean="0">
                <a:latin typeface="Gill Sans Light"/>
                <a:cs typeface="Gill Sans Light"/>
              </a:rPr>
              <a:t>	</a:t>
            </a:r>
            <a:r>
              <a:rPr lang="en-US" b="1" dirty="0" smtClean="0">
                <a:latin typeface="Gill Sans"/>
                <a:cs typeface="Gill Sans"/>
              </a:rPr>
              <a:t>Acts 8:16; 10:48; 19:5 y 22:16.</a:t>
            </a:r>
          </a:p>
          <a:p>
            <a:pPr>
              <a:lnSpc>
                <a:spcPct val="90000"/>
              </a:lnSpc>
            </a:pPr>
            <a:endParaRPr lang="en-US" b="1" dirty="0" smtClean="0">
              <a:latin typeface="Gill Sans"/>
              <a:cs typeface="Gill Sans"/>
            </a:endParaRPr>
          </a:p>
        </p:txBody>
      </p:sp>
      <p:sp>
        <p:nvSpPr>
          <p:cNvPr id="6" name="Title 1"/>
          <p:cNvSpPr>
            <a:spLocks noGrp="1"/>
          </p:cNvSpPr>
          <p:nvPr>
            <p:ph type="title"/>
          </p:nvPr>
        </p:nvSpPr>
        <p:spPr>
          <a:xfrm>
            <a:off x="457200" y="697511"/>
            <a:ext cx="8229600" cy="813822"/>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4BACC6"/>
                </a:solidFill>
                <a:effectLst>
                  <a:outerShdw blurRad="50800" dist="39000" dir="5460000" algn="tl">
                    <a:srgbClr val="000000">
                      <a:alpha val="38000"/>
                    </a:srgbClr>
                  </a:outerShdw>
                </a:effectLst>
                <a:latin typeface="Trajan Pro"/>
                <a:cs typeface="Trajan Pro"/>
              </a:rPr>
              <a:t>Baptism</a:t>
            </a:r>
            <a:endParaRPr lang="en-US" b="1" dirty="0">
              <a:ln w="11430"/>
              <a:solidFill>
                <a:srgbClr val="4BACC6"/>
              </a:solidFill>
              <a:effectLst>
                <a:outerShdw blurRad="50800" dist="39000" dir="5460000" algn="tl">
                  <a:srgbClr val="000000">
                    <a:alpha val="38000"/>
                  </a:srgbClr>
                </a:outerShdw>
              </a:effectLst>
              <a:latin typeface="Trajan Pro"/>
              <a:cs typeface="Trajan Pro"/>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8338"/>
            <a:ext cx="8229600" cy="82423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chemeClr val="accent5"/>
                </a:solidFill>
                <a:effectLst>
                  <a:outerShdw blurRad="50800" dist="39000" dir="5460000" algn="tl">
                    <a:srgbClr val="000000">
                      <a:alpha val="38000"/>
                    </a:srgbClr>
                  </a:outerShdw>
                </a:effectLst>
                <a:latin typeface="Trajan Pro"/>
                <a:cs typeface="Trajan Pro"/>
              </a:rPr>
              <a:t>What is Baptism?</a:t>
            </a:r>
            <a:endParaRPr lang="en-US" b="1" dirty="0">
              <a:ln w="11430"/>
              <a:solidFill>
                <a:schemeClr val="accent5"/>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1600200"/>
            <a:ext cx="8229600" cy="4333857"/>
          </a:xfrm>
        </p:spPr>
        <p:txBody>
          <a:bodyPr>
            <a:normAutofit lnSpcReduction="10000"/>
          </a:bodyPr>
          <a:lstStyle/>
          <a:p>
            <a:pPr marL="514350" indent="-514350">
              <a:buClr>
                <a:schemeClr val="accent5"/>
              </a:buClr>
              <a:buFont typeface="+mj-lt"/>
              <a:buAutoNum type="arabicPeriod"/>
            </a:pPr>
            <a:r>
              <a:rPr lang="es-MX" dirty="0" smtClean="0">
                <a:latin typeface="Gill Sans Light"/>
                <a:cs typeface="Gill Sans Light"/>
              </a:rPr>
              <a:t>Baptism is for</a:t>
            </a:r>
            <a:r>
              <a:rPr lang="es-MX" dirty="0" smtClean="0">
                <a:latin typeface="Gill Sans"/>
                <a:cs typeface="Gill Sans"/>
              </a:rPr>
              <a:t> </a:t>
            </a:r>
            <a:r>
              <a:rPr lang="es-MX" b="1" dirty="0" smtClean="0">
                <a:latin typeface="Gill Sans"/>
                <a:cs typeface="Gill Sans"/>
              </a:rPr>
              <a:t>Salvation</a:t>
            </a:r>
            <a:r>
              <a:rPr lang="es-MX" dirty="0" smtClean="0">
                <a:latin typeface="Gill Sans"/>
                <a:cs typeface="Gill Sans"/>
              </a:rPr>
              <a:t>: </a:t>
            </a:r>
            <a:r>
              <a:rPr lang="es-MX" dirty="0" smtClean="0">
                <a:latin typeface="Gill Sans Light"/>
                <a:cs typeface="Gill Sans Light"/>
              </a:rPr>
              <a:t>In Noah’s time, his whole generation was destroyed. But in Noah’s Ark, God’s family was saved.</a:t>
            </a:r>
          </a:p>
          <a:p>
            <a:pPr marL="514350" indent="-514350">
              <a:buClr>
                <a:schemeClr val="accent5"/>
              </a:buClr>
              <a:buFont typeface="+mj-lt"/>
              <a:buAutoNum type="arabicPeriod"/>
            </a:pPr>
            <a:r>
              <a:rPr lang="es-MX" dirty="0" smtClean="0">
                <a:latin typeface="Gill Sans Light"/>
                <a:cs typeface="Gill Sans Light"/>
              </a:rPr>
              <a:t>Baptism is</a:t>
            </a:r>
            <a:r>
              <a:rPr lang="es-MX" dirty="0" smtClean="0">
                <a:latin typeface="Gill Sans"/>
                <a:cs typeface="Gill Sans"/>
              </a:rPr>
              <a:t> </a:t>
            </a:r>
            <a:r>
              <a:rPr lang="es-MX" b="1" dirty="0" smtClean="0">
                <a:latin typeface="Gill Sans"/>
                <a:cs typeface="Gill Sans"/>
              </a:rPr>
              <a:t>Liberation</a:t>
            </a:r>
            <a:r>
              <a:rPr lang="es-MX" dirty="0" smtClean="0">
                <a:latin typeface="Gill Sans"/>
                <a:cs typeface="Gill Sans"/>
              </a:rPr>
              <a:t>: </a:t>
            </a:r>
            <a:r>
              <a:rPr lang="es-MX" dirty="0" smtClean="0">
                <a:latin typeface="Gill Sans Light"/>
                <a:cs typeface="Gill Sans Light"/>
              </a:rPr>
              <a:t>Israel </a:t>
            </a:r>
            <a:r>
              <a:rPr lang="es-MX" dirty="0" smtClean="0">
                <a:latin typeface="Gill Sans Light"/>
                <a:cs typeface="Gill Sans Light"/>
              </a:rPr>
              <a:t>escaped </a:t>
            </a:r>
            <a:r>
              <a:rPr lang="es-MX" dirty="0" smtClean="0">
                <a:latin typeface="Gill Sans Light"/>
                <a:cs typeface="Gill Sans Light"/>
              </a:rPr>
              <a:t>slavery in Egypt through water, by crossing the Red Sea. </a:t>
            </a:r>
          </a:p>
          <a:p>
            <a:pPr marL="514350" indent="-514350">
              <a:buClr>
                <a:schemeClr val="accent5"/>
              </a:buClr>
              <a:buFont typeface="+mj-lt"/>
              <a:buAutoNum type="arabicPeriod"/>
            </a:pPr>
            <a:r>
              <a:rPr lang="es-MX" dirty="0" smtClean="0">
                <a:latin typeface="Gill Sans Light"/>
                <a:cs typeface="Gill Sans Light"/>
              </a:rPr>
              <a:t>Baptism is </a:t>
            </a:r>
            <a:r>
              <a:rPr lang="es-MX" b="1" dirty="0" smtClean="0">
                <a:latin typeface="Gill Sans"/>
                <a:cs typeface="Gill Sans"/>
              </a:rPr>
              <a:t>Purification</a:t>
            </a:r>
            <a:r>
              <a:rPr lang="es-MX" dirty="0" smtClean="0">
                <a:latin typeface="Gill Sans"/>
                <a:cs typeface="Gill Sans"/>
              </a:rPr>
              <a:t>: </a:t>
            </a:r>
            <a:r>
              <a:rPr lang="es-MX" dirty="0" smtClean="0">
                <a:latin typeface="Gill Sans Light"/>
                <a:cs typeface="Gill Sans Light"/>
              </a:rPr>
              <a:t>In baptism we are washed of our sins and the blood of Christ perfectly cleanses us.  </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7323"/>
            <a:ext cx="8229600" cy="4525963"/>
          </a:xfrm>
        </p:spPr>
        <p:txBody>
          <a:bodyPr>
            <a:normAutofit fontScale="92500" lnSpcReduction="10000"/>
          </a:bodyPr>
          <a:lstStyle/>
          <a:p>
            <a:pPr marL="514350" indent="-514350">
              <a:buClr>
                <a:schemeClr val="accent5"/>
              </a:buClr>
              <a:buFont typeface="+mj-lt"/>
              <a:buAutoNum type="arabicPeriod" startAt="4"/>
            </a:pPr>
            <a:r>
              <a:rPr lang="en-US" dirty="0" smtClean="0">
                <a:latin typeface="Gill Sans Light"/>
                <a:cs typeface="Gill Sans Light"/>
              </a:rPr>
              <a:t>Baptism is a </a:t>
            </a:r>
            <a:r>
              <a:rPr lang="en-US" b="1" dirty="0" smtClean="0">
                <a:latin typeface="Gill Sans"/>
                <a:cs typeface="Gill Sans"/>
              </a:rPr>
              <a:t>Wedding</a:t>
            </a:r>
            <a:r>
              <a:rPr lang="en-US" dirty="0" smtClean="0">
                <a:latin typeface="Gill Sans"/>
                <a:cs typeface="Gill Sans"/>
              </a:rPr>
              <a:t>:</a:t>
            </a:r>
            <a:r>
              <a:rPr lang="en-US" dirty="0" smtClean="0">
                <a:latin typeface="Gill Sans Light"/>
                <a:cs typeface="Gill Sans Light"/>
              </a:rPr>
              <a:t> We give ourselves to God and God gives Himself completely to us. </a:t>
            </a:r>
          </a:p>
          <a:p>
            <a:pPr marL="514350" indent="-514350">
              <a:buClr>
                <a:schemeClr val="accent5"/>
              </a:buClr>
              <a:buFont typeface="+mj-lt"/>
              <a:buAutoNum type="arabicPeriod" startAt="4"/>
            </a:pPr>
            <a:r>
              <a:rPr lang="en-US" dirty="0" smtClean="0">
                <a:latin typeface="Gill Sans Light"/>
                <a:cs typeface="Gill Sans Light"/>
              </a:rPr>
              <a:t>Baptism is</a:t>
            </a:r>
            <a:r>
              <a:rPr lang="en-US" dirty="0" smtClean="0">
                <a:latin typeface="Gill Sans"/>
                <a:cs typeface="Gill Sans"/>
              </a:rPr>
              <a:t> </a:t>
            </a:r>
            <a:r>
              <a:rPr lang="en-US" b="1" spc="-150" dirty="0" smtClean="0">
                <a:latin typeface="Gill Sans"/>
                <a:cs typeface="Gill Sans"/>
              </a:rPr>
              <a:t>Resurrection</a:t>
            </a:r>
            <a:r>
              <a:rPr lang="en-US" dirty="0" smtClean="0">
                <a:latin typeface="Gill Sans"/>
                <a:cs typeface="Gill Sans"/>
              </a:rPr>
              <a:t>:</a:t>
            </a:r>
            <a:r>
              <a:rPr lang="en-US" dirty="0" smtClean="0">
                <a:latin typeface="Gill Sans Light"/>
                <a:cs typeface="Gill Sans Light"/>
              </a:rPr>
              <a:t> We are buried in water and resurrected to a new life filled with victory. </a:t>
            </a:r>
          </a:p>
          <a:p>
            <a:pPr marL="514350" indent="-514350">
              <a:buClr>
                <a:schemeClr val="accent5"/>
              </a:buClr>
              <a:buFont typeface="+mj-lt"/>
              <a:buAutoNum type="arabicPeriod" startAt="4"/>
            </a:pPr>
            <a:r>
              <a:rPr lang="en-US" dirty="0" smtClean="0">
                <a:latin typeface="Gill Sans Light"/>
                <a:cs typeface="Gill Sans Light"/>
              </a:rPr>
              <a:t>Baptism is </a:t>
            </a:r>
            <a:r>
              <a:rPr lang="en-US" b="1" dirty="0" smtClean="0">
                <a:latin typeface="Gill Sans"/>
                <a:cs typeface="Gill Sans"/>
              </a:rPr>
              <a:t>Illumination</a:t>
            </a:r>
            <a:r>
              <a:rPr lang="en-US" dirty="0" smtClean="0">
                <a:latin typeface="Gill Sans"/>
                <a:cs typeface="Gill Sans"/>
              </a:rPr>
              <a:t>: </a:t>
            </a:r>
            <a:r>
              <a:rPr lang="en-US" dirty="0" smtClean="0">
                <a:latin typeface="Gill Sans Light"/>
                <a:cs typeface="Gill Sans Light"/>
              </a:rPr>
              <a:t>We come out of darkness to be received by the light of Christ</a:t>
            </a:r>
          </a:p>
          <a:p>
            <a:pPr marL="514350" indent="-514350">
              <a:buClr>
                <a:schemeClr val="accent5"/>
              </a:buClr>
              <a:buFont typeface="+mj-lt"/>
              <a:buAutoNum type="arabicPeriod" startAt="4"/>
            </a:pPr>
            <a:r>
              <a:rPr lang="en-US" dirty="0" smtClean="0">
                <a:latin typeface="Gill Sans Light"/>
                <a:cs typeface="Gill Sans Light"/>
              </a:rPr>
              <a:t>Baptism is</a:t>
            </a:r>
            <a:r>
              <a:rPr lang="en-US" dirty="0" smtClean="0">
                <a:latin typeface="Gill Sans"/>
                <a:cs typeface="Gill Sans"/>
              </a:rPr>
              <a:t> </a:t>
            </a:r>
            <a:r>
              <a:rPr lang="en-US" b="1" dirty="0" smtClean="0">
                <a:latin typeface="Gill Sans"/>
                <a:cs typeface="Gill Sans"/>
              </a:rPr>
              <a:t>Adoption</a:t>
            </a:r>
            <a:r>
              <a:rPr lang="en-US" dirty="0" smtClean="0">
                <a:latin typeface="Gill Sans"/>
                <a:cs typeface="Gill Sans"/>
              </a:rPr>
              <a:t>:</a:t>
            </a:r>
            <a:r>
              <a:rPr lang="en-US" dirty="0" smtClean="0">
                <a:latin typeface="Gill Sans Light"/>
                <a:cs typeface="Gill Sans Light"/>
              </a:rPr>
              <a:t> God calls us His children and we become part of His family. To be baptized is to be immersed in God’s love to never again be separated through faith.</a:t>
            </a:r>
          </a:p>
        </p:txBody>
      </p:sp>
      <p:sp>
        <p:nvSpPr>
          <p:cNvPr id="5" name="Title 1"/>
          <p:cNvSpPr>
            <a:spLocks noGrp="1"/>
          </p:cNvSpPr>
          <p:nvPr>
            <p:ph type="title"/>
          </p:nvPr>
        </p:nvSpPr>
        <p:spPr>
          <a:xfrm>
            <a:off x="457200" y="718338"/>
            <a:ext cx="8229600" cy="82423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chemeClr val="accent5"/>
                </a:solidFill>
                <a:effectLst>
                  <a:outerShdw blurRad="50800" dist="39000" dir="5460000" algn="tl">
                    <a:srgbClr val="000000">
                      <a:alpha val="38000"/>
                    </a:srgbClr>
                  </a:outerShdw>
                </a:effectLst>
                <a:latin typeface="Trajan Pro"/>
                <a:cs typeface="Trajan Pro"/>
              </a:rPr>
              <a:t>What is Baptism?</a:t>
            </a:r>
            <a:endParaRPr lang="en-US" b="1" dirty="0">
              <a:ln w="11430"/>
              <a:solidFill>
                <a:schemeClr val="accent5"/>
              </a:solidFill>
              <a:effectLst>
                <a:outerShdw blurRad="50800" dist="39000" dir="5460000" algn="tl">
                  <a:srgbClr val="000000">
                    <a:alpha val="38000"/>
                  </a:srgbClr>
                </a:outerShdw>
              </a:effectLst>
              <a:latin typeface="Trajan Pro"/>
              <a:cs typeface="Trajan Pro"/>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0387"/>
            <a:ext cx="8229600" cy="824232"/>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4BACC6"/>
                </a:solidFill>
                <a:effectLst>
                  <a:outerShdw blurRad="50800" dist="39000" dir="5460000" algn="tl">
                    <a:srgbClr val="000000">
                      <a:alpha val="38000"/>
                    </a:srgbClr>
                  </a:outerShdw>
                </a:effectLst>
                <a:latin typeface="Trajan Pro"/>
                <a:cs typeface="Trajan Pro"/>
              </a:rPr>
              <a:t>Baptism</a:t>
            </a:r>
            <a:endParaRPr lang="en-US" b="1" dirty="0">
              <a:ln w="11430"/>
              <a:solidFill>
                <a:srgbClr val="4BACC6"/>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1683485"/>
            <a:ext cx="8229600" cy="3969485"/>
          </a:xfrm>
        </p:spPr>
        <p:txBody>
          <a:bodyPr>
            <a:normAutofit/>
          </a:bodyPr>
          <a:lstStyle/>
          <a:p>
            <a:pPr marL="514350" indent="-514350">
              <a:buClr>
                <a:schemeClr val="accent5"/>
              </a:buClr>
              <a:buFont typeface="+mj-lt"/>
              <a:buAutoNum type="arabicPeriod"/>
            </a:pPr>
            <a:r>
              <a:rPr lang="en-US" sz="3400" dirty="0" smtClean="0">
                <a:latin typeface="Gill Sans Light"/>
                <a:cs typeface="Gill Sans Light"/>
              </a:rPr>
              <a:t>Baptism is by immersion.</a:t>
            </a:r>
          </a:p>
          <a:p>
            <a:pPr marL="514350" indent="-514350">
              <a:buClr>
                <a:schemeClr val="accent5"/>
              </a:buClr>
              <a:buFont typeface="+mj-lt"/>
              <a:buAutoNum type="arabicPeriod"/>
            </a:pPr>
            <a:r>
              <a:rPr lang="en-US" sz="3400" dirty="0" smtClean="0">
                <a:latin typeface="Gill Sans Light"/>
                <a:cs typeface="Gill Sans Light"/>
              </a:rPr>
              <a:t>Baptism is in the Name of Jesus Christ.</a:t>
            </a:r>
          </a:p>
          <a:p>
            <a:pPr marL="514350" indent="-514350">
              <a:buClr>
                <a:schemeClr val="accent5"/>
              </a:buClr>
              <a:buFont typeface="+mj-lt"/>
              <a:buAutoNum type="arabicPeriod"/>
            </a:pPr>
            <a:r>
              <a:rPr lang="en-US" sz="3400" dirty="0" smtClean="0">
                <a:latin typeface="Gill Sans Light"/>
                <a:cs typeface="Gill Sans Light"/>
              </a:rPr>
              <a:t>And Baptism is for young people and adults who have repented and believed in Jesus. </a:t>
            </a:r>
          </a:p>
          <a:p>
            <a:pPr marL="514350" indent="-514350">
              <a:lnSpc>
                <a:spcPct val="50000"/>
              </a:lnSpc>
              <a:buFont typeface="+mj-lt"/>
              <a:buAutoNum type="arabicPeriod"/>
            </a:pPr>
            <a:endParaRPr lang="en-US" sz="3400" i="1" dirty="0" smtClean="0">
              <a:latin typeface="Gill Sans Light"/>
              <a:cs typeface="Gill Sans Light"/>
            </a:endParaRPr>
          </a:p>
          <a:p>
            <a:pPr marL="0" indent="0" algn="ctr">
              <a:buNone/>
            </a:pPr>
            <a:r>
              <a:rPr lang="en-US" sz="3400" i="1" dirty="0" smtClean="0">
                <a:latin typeface="Gill Sans Light"/>
                <a:cs typeface="Gill Sans Light"/>
              </a:rPr>
              <a:t>“So he ordered them to be baptized in the name of Jesus Christ </a:t>
            </a:r>
            <a:r>
              <a:rPr lang="en-US" sz="3400" b="1" i="1" dirty="0" smtClean="0">
                <a:latin typeface="Gill Sans"/>
                <a:cs typeface="Gill Sans"/>
              </a:rPr>
              <a:t>(Acts 10:48).</a:t>
            </a:r>
            <a:r>
              <a:rPr lang="en-US" sz="3400" i="1" dirty="0" smtClean="0">
                <a:latin typeface="Gill Sans"/>
                <a:cs typeface="Gill Sans"/>
              </a:rPr>
              <a:t>”</a:t>
            </a:r>
            <a:endParaRPr lang="en-US" sz="3400" dirty="0" smtClean="0">
              <a:latin typeface="Gill Sans"/>
              <a:cs typeface="Gill Sans"/>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1183"/>
            <a:ext cx="7772400" cy="348756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6400" b="1" dirty="0" smtClean="0">
                <a:ln w="11430"/>
                <a:solidFill>
                  <a:schemeClr val="tx2">
                    <a:lumMod val="75000"/>
                  </a:schemeClr>
                </a:solidFill>
                <a:effectLst>
                  <a:outerShdw blurRad="50800" dist="39000" dir="5460000" algn="tl">
                    <a:srgbClr val="000000">
                      <a:alpha val="38000"/>
                    </a:srgbClr>
                  </a:outerShdw>
                </a:effectLst>
                <a:latin typeface="Gill Sans"/>
                <a:cs typeface="Gill Sans"/>
              </a:rPr>
              <a:t>This is </a:t>
            </a:r>
            <a:br>
              <a:rPr lang="en-US" sz="6400" b="1" dirty="0" smtClean="0">
                <a:ln w="11430"/>
                <a:solidFill>
                  <a:schemeClr val="tx2">
                    <a:lumMod val="75000"/>
                  </a:schemeClr>
                </a:solidFill>
                <a:effectLst>
                  <a:outerShdw blurRad="50800" dist="39000" dir="5460000" algn="tl">
                    <a:srgbClr val="000000">
                      <a:alpha val="38000"/>
                    </a:srgbClr>
                  </a:outerShdw>
                </a:effectLst>
                <a:latin typeface="Gill Sans"/>
                <a:cs typeface="Gill Sans"/>
              </a:rPr>
            </a:br>
            <a:r>
              <a:rPr lang="en-US" sz="6400" b="1" dirty="0" smtClean="0">
                <a:ln w="11430"/>
                <a:solidFill>
                  <a:schemeClr val="tx2">
                    <a:lumMod val="75000"/>
                  </a:schemeClr>
                </a:solidFill>
                <a:effectLst>
                  <a:outerShdw blurRad="50800" dist="39000" dir="5460000" algn="tl">
                    <a:srgbClr val="000000">
                      <a:alpha val="38000"/>
                    </a:srgbClr>
                  </a:outerShdw>
                </a:effectLst>
                <a:latin typeface="Gill Sans"/>
                <a:cs typeface="Gill Sans"/>
              </a:rPr>
              <a:t>the moment </a:t>
            </a:r>
            <a:br>
              <a:rPr lang="en-US" sz="6400" b="1" dirty="0" smtClean="0">
                <a:ln w="11430"/>
                <a:solidFill>
                  <a:schemeClr val="tx2">
                    <a:lumMod val="75000"/>
                  </a:schemeClr>
                </a:solidFill>
                <a:effectLst>
                  <a:outerShdw blurRad="50800" dist="39000" dir="5460000" algn="tl">
                    <a:srgbClr val="000000">
                      <a:alpha val="38000"/>
                    </a:srgbClr>
                  </a:outerShdw>
                </a:effectLst>
                <a:latin typeface="Gill Sans"/>
                <a:cs typeface="Gill Sans"/>
              </a:rPr>
            </a:br>
            <a:r>
              <a:rPr lang="en-US" sz="6400" b="1" dirty="0" smtClean="0">
                <a:ln w="11430"/>
                <a:solidFill>
                  <a:schemeClr val="tx2">
                    <a:lumMod val="75000"/>
                  </a:schemeClr>
                </a:solidFill>
                <a:effectLst>
                  <a:outerShdw blurRad="50800" dist="39000" dir="5460000" algn="tl">
                    <a:srgbClr val="000000">
                      <a:alpha val="38000"/>
                    </a:srgbClr>
                  </a:outerShdw>
                </a:effectLst>
                <a:latin typeface="Gill Sans"/>
                <a:cs typeface="Gill Sans"/>
              </a:rPr>
              <a:t>of your salvation:</a:t>
            </a:r>
            <a:endParaRPr lang="es-MX" sz="6400" b="1" dirty="0">
              <a:ln w="11430"/>
              <a:solidFill>
                <a:schemeClr val="tx2">
                  <a:lumMod val="75000"/>
                </a:schemeClr>
              </a:solidFill>
              <a:effectLst>
                <a:outerShdw blurRad="50800" dist="39000" dir="5460000" algn="tl">
                  <a:srgbClr val="000000">
                    <a:alpha val="38000"/>
                  </a:srgbClr>
                </a:outerShdw>
              </a:effectLst>
              <a:latin typeface="Gill Sans"/>
              <a:cs typeface="Gill Sans"/>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51763"/>
            <a:ext cx="7772400" cy="5507221"/>
          </a:xfrm>
        </p:spPr>
        <p:txBody>
          <a:bodyPr>
            <a:normAutofit/>
          </a:bodyPr>
          <a:lstStyle/>
          <a:p>
            <a:r>
              <a:rPr lang="en-US" sz="4200" b="1" i="1" dirty="0" smtClean="0">
                <a:latin typeface="Gill Sans Light"/>
                <a:cs typeface="Gill Sans Light"/>
              </a:rPr>
              <a:t>All who desire to respond </a:t>
            </a:r>
            <a:br>
              <a:rPr lang="en-US" sz="4200" b="1" i="1" dirty="0" smtClean="0">
                <a:latin typeface="Gill Sans Light"/>
                <a:cs typeface="Gill Sans Light"/>
              </a:rPr>
            </a:br>
            <a:r>
              <a:rPr lang="en-US" sz="4200" b="1" i="1" dirty="0" smtClean="0">
                <a:latin typeface="Gill Sans Light"/>
                <a:cs typeface="Gill Sans Light"/>
              </a:rPr>
              <a:t>to the calling of Jesus our Lord </a:t>
            </a:r>
            <a:br>
              <a:rPr lang="en-US" sz="4200" b="1" i="1" dirty="0" smtClean="0">
                <a:latin typeface="Gill Sans Light"/>
                <a:cs typeface="Gill Sans Light"/>
              </a:rPr>
            </a:br>
            <a:r>
              <a:rPr lang="en-US" sz="4200" b="1" i="1" dirty="0" smtClean="0">
                <a:latin typeface="Gill Sans Light"/>
                <a:cs typeface="Gill Sans Light"/>
              </a:rPr>
              <a:t>and to take the most important decision of their lives, come to the front. All who wish to be baptized in the Name of Jesus Christ to take for themselves life eternal, pass to the front so that we may pray for you.</a:t>
            </a:r>
            <a:r>
              <a:rPr lang="en-US" sz="4000" b="1" i="1" dirty="0" smtClean="0">
                <a:latin typeface="Gill Sans Light"/>
                <a:cs typeface="Gill Sans Light"/>
              </a:rPr>
              <a:t> </a:t>
            </a:r>
            <a:endParaRPr lang="es-MX" sz="4000" b="1" i="1" dirty="0">
              <a:latin typeface="Gill Sans Light"/>
              <a:cs typeface="Gill Sans Light"/>
            </a:endParaRPr>
          </a:p>
        </p:txBody>
      </p:sp>
    </p:spTree>
    <p:extLst>
      <p:ext uri="{BB962C8B-B14F-4D97-AF65-F5344CB8AC3E}">
        <p14:creationId xmlns:p14="http://schemas.microsoft.com/office/powerpoint/2010/main" val="84007333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10. Jesus, Our Lor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Subtitle 2"/>
          <p:cNvSpPr>
            <a:spLocks noGrp="1"/>
          </p:cNvSpPr>
          <p:nvPr>
            <p:ph type="subTitle" idx="1"/>
          </p:nvPr>
        </p:nvSpPr>
        <p:spPr>
          <a:xfrm>
            <a:off x="0" y="5220114"/>
            <a:ext cx="9144000" cy="572356"/>
          </a:xfrm>
        </p:spPr>
        <p:txBody>
          <a:bodyPr>
            <a:normAutofit lnSpcReduction="10000"/>
          </a:bodyPr>
          <a:lstStyle/>
          <a:p>
            <a:r>
              <a:rPr lang="en-US" dirty="0" smtClean="0">
                <a:solidFill>
                  <a:schemeClr val="bg1"/>
                </a:solidFill>
                <a:effectLst>
                  <a:outerShdw blurRad="50800" dist="50800" dir="2700000" algn="tl" rotWithShape="0">
                    <a:prstClr val="black">
                      <a:alpha val="80000"/>
                    </a:prstClr>
                  </a:outerShdw>
                </a:effectLst>
                <a:latin typeface="Trajan Pro"/>
                <a:cs typeface="Trajan Pro"/>
              </a:rPr>
              <a:t>From Rebellion to Obedience</a:t>
            </a:r>
            <a:endParaRPr lang="en-US" dirty="0">
              <a:solidFill>
                <a:schemeClr val="bg1"/>
              </a:solidFill>
              <a:effectLst>
                <a:outerShdw blurRad="50800" dist="50800" dir="2700000" algn="tl" rotWithShape="0">
                  <a:prstClr val="black">
                    <a:alpha val="80000"/>
                  </a:prstClr>
                </a:outerShdw>
              </a:effectLst>
              <a:latin typeface="Trajan Pro"/>
              <a:cs typeface="Trajan Pro"/>
            </a:endParaRPr>
          </a:p>
        </p:txBody>
      </p:sp>
    </p:spTree>
    <p:extLst>
      <p:ext uri="{BB962C8B-B14F-4D97-AF65-F5344CB8AC3E}">
        <p14:creationId xmlns:p14="http://schemas.microsoft.com/office/powerpoint/2010/main" val="374298325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10. Jesus, Our Lor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Subtitle 2"/>
          <p:cNvSpPr>
            <a:spLocks noGrp="1"/>
          </p:cNvSpPr>
          <p:nvPr>
            <p:ph type="subTitle" idx="1"/>
          </p:nvPr>
        </p:nvSpPr>
        <p:spPr>
          <a:xfrm>
            <a:off x="0" y="5220114"/>
            <a:ext cx="9144000" cy="572356"/>
          </a:xfrm>
        </p:spPr>
        <p:txBody>
          <a:bodyPr>
            <a:normAutofit lnSpcReduction="10000"/>
          </a:bodyPr>
          <a:lstStyle/>
          <a:p>
            <a:r>
              <a:rPr lang="en-US" dirty="0" smtClean="0">
                <a:solidFill>
                  <a:schemeClr val="bg1"/>
                </a:solidFill>
                <a:effectLst>
                  <a:outerShdw blurRad="50800" dist="50800" dir="2700000" algn="tl" rotWithShape="0">
                    <a:prstClr val="black">
                      <a:alpha val="80000"/>
                    </a:prstClr>
                  </a:outerShdw>
                </a:effectLst>
                <a:latin typeface="Trajan Pro"/>
                <a:cs typeface="Trajan Pro"/>
              </a:rPr>
              <a:t>From Rebellion to Obedience</a:t>
            </a:r>
            <a:endParaRPr lang="en-US" dirty="0">
              <a:solidFill>
                <a:schemeClr val="bg1"/>
              </a:solidFill>
              <a:effectLst>
                <a:outerShdw blurRad="50800" dist="50800" dir="2700000" algn="tl" rotWithShape="0">
                  <a:prstClr val="black">
                    <a:alpha val="80000"/>
                  </a:prstClr>
                </a:outerShdw>
              </a:effectLst>
              <a:latin typeface="Trajan Pro"/>
              <a:cs typeface="Trajan Pro"/>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772196"/>
            <a:ext cx="8229600" cy="814637"/>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chemeClr val="accent5"/>
                </a:solidFill>
                <a:effectLst>
                  <a:outerShdw blurRad="50800" dist="39000" dir="5460000" algn="tl">
                    <a:srgbClr val="000000">
                      <a:alpha val="38000"/>
                    </a:srgbClr>
                  </a:outerShdw>
                </a:effectLst>
                <a:latin typeface="Trajan Pro"/>
                <a:cs typeface="Trajan Pro"/>
              </a:rPr>
              <a:t>Hebrews 1:3-4</a:t>
            </a:r>
            <a:endParaRPr lang="en-US" b="1" dirty="0">
              <a:ln w="11430"/>
              <a:solidFill>
                <a:schemeClr val="accent5"/>
              </a:solidFill>
              <a:effectLst>
                <a:outerShdw blurRad="50800" dist="39000" dir="5460000" algn="tl">
                  <a:srgbClr val="000000">
                    <a:alpha val="38000"/>
                  </a:srgbClr>
                </a:outerShdw>
              </a:effectLst>
              <a:latin typeface="Trajan Pro"/>
              <a:cs typeface="Trajan Pro"/>
            </a:endParaRPr>
          </a:p>
        </p:txBody>
      </p:sp>
      <p:sp>
        <p:nvSpPr>
          <p:cNvPr id="7" name="Content Placeholder 2"/>
          <p:cNvSpPr>
            <a:spLocks noGrp="1"/>
          </p:cNvSpPr>
          <p:nvPr>
            <p:ph idx="1"/>
          </p:nvPr>
        </p:nvSpPr>
        <p:spPr>
          <a:xfrm>
            <a:off x="457200" y="1796132"/>
            <a:ext cx="8229600" cy="4032495"/>
          </a:xfrm>
        </p:spPr>
        <p:txBody>
          <a:bodyPr>
            <a:noAutofit/>
          </a:bodyPr>
          <a:lstStyle/>
          <a:p>
            <a:pPr marL="0" indent="0" algn="ctr">
              <a:lnSpc>
                <a:spcPct val="90000"/>
              </a:lnSpc>
              <a:buNone/>
            </a:pPr>
            <a:r>
              <a:rPr lang="en-US" sz="3500" i="1" dirty="0" smtClean="0">
                <a:latin typeface="Gill Sans Light"/>
                <a:cs typeface="Gill Sans Light"/>
              </a:rPr>
              <a:t>“He is the reflection of God's glory and the exact imprint of God's very being, and he sustains all things by his powerful word. When he had made purification for sins,</a:t>
            </a:r>
            <a:r>
              <a:rPr lang="en-US" sz="3500" i="1" dirty="0" smtClean="0">
                <a:latin typeface="Gill Sans"/>
                <a:cs typeface="Gill Sans"/>
              </a:rPr>
              <a:t> </a:t>
            </a:r>
            <a:r>
              <a:rPr lang="en-US" sz="3500" b="1" i="1" dirty="0" smtClean="0">
                <a:latin typeface="Gill Sans"/>
                <a:cs typeface="Gill Sans"/>
              </a:rPr>
              <a:t>he sat down at the right hand of the Majesty on high</a:t>
            </a:r>
            <a:r>
              <a:rPr lang="en-US" sz="3500" i="1" dirty="0" smtClean="0">
                <a:latin typeface="Gill Sans Light"/>
                <a:cs typeface="Gill Sans Light"/>
              </a:rPr>
              <a:t>, having become as much superior to angels as the name he has inherited is more excellent than theirs.”</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2824747"/>
          </a:xfrm>
        </p:spPr>
        <p:txBody>
          <a:bodyPr>
            <a:normAutofit/>
          </a:bodyPr>
          <a:lstStyle/>
          <a:p>
            <a:pPr marL="0" indent="0" algn="ctr">
              <a:buNone/>
            </a:pPr>
            <a:r>
              <a:rPr lang="en-US" sz="4000" i="1" dirty="0" smtClean="0">
                <a:latin typeface="Gill Sans Light"/>
                <a:cs typeface="Gill Sans Light"/>
              </a:rPr>
              <a:t>“Therefore let the entire house of Israel know with certainty that God has made him both </a:t>
            </a:r>
            <a:r>
              <a:rPr lang="en-US" sz="4000" b="1" i="1" dirty="0" smtClean="0">
                <a:latin typeface="Gill Sans"/>
                <a:cs typeface="Gill Sans"/>
              </a:rPr>
              <a:t>Lord</a:t>
            </a:r>
            <a:r>
              <a:rPr lang="en-US" sz="4000" i="1" dirty="0" smtClean="0">
                <a:latin typeface="Gill Sans"/>
                <a:cs typeface="Gill Sans"/>
              </a:rPr>
              <a:t> and </a:t>
            </a:r>
            <a:r>
              <a:rPr lang="en-US" sz="4000" b="1" i="1" dirty="0" smtClean="0">
                <a:latin typeface="Gill Sans"/>
                <a:cs typeface="Gill Sans"/>
              </a:rPr>
              <a:t>Messiah</a:t>
            </a:r>
            <a:r>
              <a:rPr lang="en-US" sz="4000" i="1" dirty="0" smtClean="0">
                <a:latin typeface="Gill Sans"/>
                <a:cs typeface="Gill Sans"/>
              </a:rPr>
              <a:t>, </a:t>
            </a:r>
            <a:r>
              <a:rPr lang="en-US" sz="4000" i="1" dirty="0" smtClean="0">
                <a:latin typeface="Gill Sans Light"/>
                <a:cs typeface="Gill Sans Light"/>
              </a:rPr>
              <a:t>this Jesus whom you crucified.”</a:t>
            </a:r>
            <a:endParaRPr lang="en-US" sz="4000" b="1" i="1" dirty="0" smtClean="0">
              <a:latin typeface="Gill Sans Light"/>
              <a:cs typeface="Gill Sans Light"/>
            </a:endParaRPr>
          </a:p>
        </p:txBody>
      </p:sp>
      <p:sp>
        <p:nvSpPr>
          <p:cNvPr id="5" name="Title 1"/>
          <p:cNvSpPr>
            <a:spLocks noGrp="1"/>
          </p:cNvSpPr>
          <p:nvPr>
            <p:ph type="title"/>
          </p:nvPr>
        </p:nvSpPr>
        <p:spPr>
          <a:xfrm>
            <a:off x="457200" y="785728"/>
            <a:ext cx="8229600" cy="778091"/>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4BACC6"/>
                </a:solidFill>
                <a:effectLst>
                  <a:outerShdw blurRad="50800" dist="39000" dir="5460000" algn="tl">
                    <a:srgbClr val="000000">
                      <a:alpha val="38000"/>
                    </a:srgbClr>
                  </a:outerShdw>
                </a:effectLst>
                <a:latin typeface="Trajan Pro"/>
                <a:cs typeface="Trajan Pro"/>
              </a:rPr>
              <a:t>Acts 2:36</a:t>
            </a:r>
            <a:endParaRPr lang="en-US" b="1" dirty="0">
              <a:ln w="11430"/>
              <a:solidFill>
                <a:srgbClr val="4BACC6"/>
              </a:solidFill>
              <a:effectLst>
                <a:outerShdw blurRad="50800" dist="39000" dir="5460000" algn="tl">
                  <a:srgbClr val="000000">
                    <a:alpha val="38000"/>
                  </a:srgbClr>
                </a:outerShdw>
              </a:effectLst>
              <a:latin typeface="Trajan Pro"/>
              <a:cs typeface="Trajan Pro"/>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6138"/>
            <a:ext cx="8229600" cy="114300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nSpc>
                <a:spcPct val="90000"/>
              </a:lnSpc>
            </a:pPr>
            <a:r>
              <a:rPr lang="en-US" b="1" dirty="0" smtClean="0">
                <a:ln w="11430"/>
                <a:solidFill>
                  <a:schemeClr val="accent5"/>
                </a:solidFill>
                <a:effectLst>
                  <a:outerShdw blurRad="50800" dist="39000" dir="5460000" algn="tl">
                    <a:srgbClr val="000000">
                      <a:alpha val="38000"/>
                    </a:srgbClr>
                  </a:outerShdw>
                </a:effectLst>
                <a:latin typeface="Trajan Pro"/>
                <a:cs typeface="Trajan Pro"/>
              </a:rPr>
              <a:t>¿Where are </a:t>
            </a:r>
            <a:br>
              <a:rPr lang="en-US" b="1" dirty="0" smtClean="0">
                <a:ln w="11430"/>
                <a:solidFill>
                  <a:schemeClr val="accent5"/>
                </a:solidFill>
                <a:effectLst>
                  <a:outerShdw blurRad="50800" dist="39000" dir="5460000" algn="tl">
                    <a:srgbClr val="000000">
                      <a:alpha val="38000"/>
                    </a:srgbClr>
                  </a:outerShdw>
                </a:effectLst>
                <a:latin typeface="Trajan Pro"/>
                <a:cs typeface="Trajan Pro"/>
              </a:rPr>
            </a:br>
            <a:r>
              <a:rPr lang="en-US" b="1" dirty="0" smtClean="0">
                <a:ln w="11430"/>
                <a:solidFill>
                  <a:schemeClr val="accent5"/>
                </a:solidFill>
                <a:effectLst>
                  <a:outerShdw blurRad="50800" dist="39000" dir="5460000" algn="tl">
                    <a:srgbClr val="000000">
                      <a:alpha val="38000"/>
                    </a:srgbClr>
                  </a:outerShdw>
                </a:effectLst>
                <a:latin typeface="Trajan Pro"/>
                <a:cs typeface="Trajan Pro"/>
              </a:rPr>
              <a:t>we coming from?</a:t>
            </a:r>
            <a:endParaRPr lang="en-US" b="1" dirty="0">
              <a:ln w="11430"/>
              <a:solidFill>
                <a:schemeClr val="accent5"/>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2193606"/>
            <a:ext cx="8229600" cy="3459364"/>
          </a:xfrm>
        </p:spPr>
        <p:txBody>
          <a:bodyPr>
            <a:normAutofit/>
          </a:bodyPr>
          <a:lstStyle/>
          <a:p>
            <a:pPr>
              <a:buClr>
                <a:schemeClr val="accent5"/>
              </a:buClr>
            </a:pPr>
            <a:r>
              <a:rPr lang="es-MX" dirty="0" smtClean="0">
                <a:latin typeface="Gill Sans Light"/>
                <a:cs typeface="Gill Sans Light"/>
              </a:rPr>
              <a:t>Jesus, after his resurrection, ascended to Heaven to sit on the throne of the Majesty on high.  </a:t>
            </a:r>
          </a:p>
          <a:p>
            <a:pPr>
              <a:buClr>
                <a:schemeClr val="accent5"/>
              </a:buClr>
            </a:pPr>
            <a:r>
              <a:rPr lang="es-MX" sz="3000" dirty="0" smtClean="0">
                <a:latin typeface="Gill Sans Light"/>
                <a:cs typeface="Gill Sans Light"/>
              </a:rPr>
              <a:t>This tells us that Jesus is Lord of all: </a:t>
            </a:r>
          </a:p>
          <a:p>
            <a:pPr lvl="1">
              <a:buClr>
                <a:schemeClr val="accent5"/>
              </a:buClr>
            </a:pPr>
            <a:r>
              <a:rPr lang="es-MX" sz="3000" dirty="0" smtClean="0">
                <a:latin typeface="Gill Sans Light"/>
                <a:cs typeface="Gill Sans Light"/>
              </a:rPr>
              <a:t>Every nation, tongue, city and town. </a:t>
            </a:r>
          </a:p>
          <a:p>
            <a:pPr lvl="1">
              <a:buClr>
                <a:schemeClr val="accent5"/>
              </a:buClr>
            </a:pPr>
            <a:r>
              <a:rPr lang="es-MX" sz="3000" dirty="0" smtClean="0">
                <a:latin typeface="Gill Sans Light"/>
                <a:cs typeface="Gill Sans Light"/>
              </a:rPr>
              <a:t>Every animal and plant of the earth. </a:t>
            </a:r>
          </a:p>
          <a:p>
            <a:pPr lvl="1">
              <a:buClr>
                <a:schemeClr val="accent5"/>
              </a:buClr>
            </a:pPr>
            <a:r>
              <a:rPr lang="es-MX" sz="3000" dirty="0" smtClean="0">
                <a:latin typeface="Gill Sans Light"/>
                <a:cs typeface="Gill Sans Light"/>
              </a:rPr>
              <a:t>Every planet, galaxy, and all powers. </a:t>
            </a:r>
            <a:endParaRPr lang="es-MX" sz="3000" dirty="0">
              <a:latin typeface="Gill Sans Light"/>
              <a:cs typeface="Gill Sans Light"/>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804001"/>
            <a:ext cx="8229600" cy="768955"/>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4BACC6"/>
                </a:solidFill>
                <a:effectLst>
                  <a:outerShdw blurRad="50800" dist="39000" dir="5460000" algn="tl">
                    <a:srgbClr val="000000">
                      <a:alpha val="38000"/>
                    </a:srgbClr>
                  </a:outerShdw>
                </a:effectLst>
                <a:latin typeface="Trajan Pro"/>
                <a:cs typeface="Trajan Pro"/>
              </a:rPr>
              <a:t>1 Peter 3:21-22</a:t>
            </a:r>
            <a:endParaRPr lang="en-US" b="1" dirty="0">
              <a:ln w="11430"/>
              <a:solidFill>
                <a:srgbClr val="4BACC6"/>
              </a:solidFill>
              <a:effectLst>
                <a:outerShdw blurRad="50800" dist="39000" dir="5460000" algn="tl">
                  <a:srgbClr val="000000">
                    <a:alpha val="38000"/>
                  </a:srgbClr>
                </a:outerShdw>
              </a:effectLst>
              <a:latin typeface="Trajan Pro"/>
              <a:cs typeface="Trajan Pro"/>
            </a:endParaRPr>
          </a:p>
        </p:txBody>
      </p:sp>
      <p:sp>
        <p:nvSpPr>
          <p:cNvPr id="7" name="Content Placeholder 2"/>
          <p:cNvSpPr>
            <a:spLocks noGrp="1"/>
          </p:cNvSpPr>
          <p:nvPr>
            <p:ph idx="1"/>
          </p:nvPr>
        </p:nvSpPr>
        <p:spPr>
          <a:xfrm>
            <a:off x="457200" y="1755520"/>
            <a:ext cx="8229600" cy="4199358"/>
          </a:xfrm>
        </p:spPr>
        <p:txBody>
          <a:bodyPr>
            <a:normAutofit/>
          </a:bodyPr>
          <a:lstStyle/>
          <a:p>
            <a:pPr marL="0" indent="0" algn="ctr">
              <a:buNone/>
            </a:pPr>
            <a:r>
              <a:rPr lang="en-US" sz="3400" i="1" dirty="0" smtClean="0">
                <a:latin typeface="Gill Sans Light"/>
                <a:cs typeface="Gill Sans Light"/>
              </a:rPr>
              <a:t>And baptism, which this prefigured, now saves you—not as a removal of dirt from the body, but as an appeal to God for a good conscience, through the resurrection of Jesus Christ, </a:t>
            </a:r>
            <a:r>
              <a:rPr lang="en-US" sz="3400" b="1" i="1" dirty="0" smtClean="0">
                <a:latin typeface="Gill Sans"/>
                <a:cs typeface="Gill Sans"/>
              </a:rPr>
              <a:t>who has gone into heaven and is at the right hand of God, with angels, authorities, and powers made subject to him.</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4736"/>
            <a:ext cx="8229600" cy="855464"/>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s-MX" b="1" dirty="0" smtClean="0">
                <a:ln w="11430"/>
                <a:solidFill>
                  <a:srgbClr val="4BACC6"/>
                </a:solidFill>
                <a:effectLst>
                  <a:outerShdw blurRad="50800" dist="39000" dir="5460000" algn="tl">
                    <a:srgbClr val="000000">
                      <a:alpha val="38000"/>
                    </a:srgbClr>
                  </a:outerShdw>
                </a:effectLst>
                <a:latin typeface="Trajan Pro"/>
                <a:cs typeface="Trajan Pro"/>
              </a:rPr>
              <a:t>Jesus is the Lord</a:t>
            </a:r>
            <a:endParaRPr lang="es-MX" b="1" dirty="0">
              <a:ln w="11430"/>
              <a:solidFill>
                <a:srgbClr val="4BACC6"/>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p:txBody>
          <a:bodyPr>
            <a:normAutofit lnSpcReduction="10000"/>
          </a:bodyPr>
          <a:lstStyle/>
          <a:p>
            <a:pPr>
              <a:buClr>
                <a:schemeClr val="accent5"/>
              </a:buClr>
            </a:pPr>
            <a:r>
              <a:rPr lang="es-MX" dirty="0" smtClean="0">
                <a:latin typeface="Gill Sans Light"/>
                <a:cs typeface="Gill Sans Light"/>
              </a:rPr>
              <a:t>Jesus as Lord is in Heaven. In the Bible, Heaven is the center of reality. Since He is in Heaven, His person and work can be extended to all reality.</a:t>
            </a:r>
          </a:p>
          <a:p>
            <a:pPr>
              <a:buClr>
                <a:schemeClr val="accent5"/>
              </a:buClr>
            </a:pPr>
            <a:r>
              <a:rPr lang="es-MX" dirty="0" smtClean="0">
                <a:latin typeface="Gill Sans Light"/>
                <a:cs typeface="Gill Sans Light"/>
              </a:rPr>
              <a:t>This is why He is also our great High Priest. He is the one who can bless us, heal us, and protect us as He continues to be Lord of all in Heaven.</a:t>
            </a:r>
          </a:p>
          <a:p>
            <a:pPr>
              <a:buClr>
                <a:schemeClr val="accent5"/>
              </a:buClr>
            </a:pPr>
            <a:r>
              <a:rPr lang="es-MX" dirty="0" smtClean="0">
                <a:latin typeface="Gill Sans Light"/>
                <a:cs typeface="Gill Sans Light"/>
              </a:rPr>
              <a:t>As Lord he offers us life by obedience to Him. The greatest act of obedience is</a:t>
            </a:r>
            <a:r>
              <a:rPr lang="es-MX" dirty="0" smtClean="0">
                <a:latin typeface="Gill Sans"/>
                <a:cs typeface="Gill Sans"/>
              </a:rPr>
              <a:t> </a:t>
            </a:r>
            <a:r>
              <a:rPr lang="es-MX" b="1" dirty="0" smtClean="0">
                <a:latin typeface="Gill Sans"/>
                <a:cs typeface="Gill Sans"/>
              </a:rPr>
              <a:t>Baptism</a:t>
            </a:r>
            <a:r>
              <a:rPr lang="es-MX" dirty="0" smtClean="0">
                <a:latin typeface="Gill Sans"/>
                <a:cs typeface="Gill Sans"/>
              </a:rPr>
              <a:t>. </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2272"/>
            <a:ext cx="8229600" cy="824232"/>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4BACC6"/>
                </a:solidFill>
                <a:effectLst>
                  <a:outerShdw blurRad="50800" dist="39000" dir="5460000" algn="tl">
                    <a:srgbClr val="000000">
                      <a:alpha val="38000"/>
                    </a:srgbClr>
                  </a:outerShdw>
                </a:effectLst>
                <a:latin typeface="Trajan Pro"/>
                <a:cs typeface="Trajan Pro"/>
              </a:rPr>
              <a:t>Rebellion</a:t>
            </a:r>
            <a:endParaRPr lang="en-US" b="1" dirty="0">
              <a:ln w="11430"/>
              <a:solidFill>
                <a:srgbClr val="4BACC6"/>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1506504"/>
            <a:ext cx="8328952" cy="4525963"/>
          </a:xfrm>
        </p:spPr>
        <p:txBody>
          <a:bodyPr>
            <a:noAutofit/>
          </a:bodyPr>
          <a:lstStyle/>
          <a:p>
            <a:pPr marL="0" indent="0" algn="ctr">
              <a:lnSpc>
                <a:spcPct val="90000"/>
              </a:lnSpc>
              <a:buNone/>
            </a:pPr>
            <a:r>
              <a:rPr lang="en-US" sz="3400" i="1" dirty="0" smtClean="0">
                <a:latin typeface="Gill Sans Light"/>
                <a:cs typeface="Gill Sans Light"/>
              </a:rPr>
              <a:t>“For just as by the one man’s disobedience the many were made sinners, so by the one man’s obedience the many will be made righteous </a:t>
            </a:r>
            <a:r>
              <a:rPr lang="en-US" sz="3400" b="1" i="1" dirty="0" smtClean="0">
                <a:latin typeface="Gill Sans"/>
                <a:cs typeface="Gill Sans"/>
              </a:rPr>
              <a:t>(Romans 5:19).</a:t>
            </a:r>
            <a:r>
              <a:rPr lang="en-US" sz="3400" i="1" dirty="0" smtClean="0">
                <a:latin typeface="Gill Sans"/>
                <a:cs typeface="Gill Sans"/>
              </a:rPr>
              <a:t>”</a:t>
            </a:r>
          </a:p>
          <a:p>
            <a:pPr marL="0" indent="0">
              <a:lnSpc>
                <a:spcPct val="50000"/>
              </a:lnSpc>
              <a:buNone/>
            </a:pPr>
            <a:endParaRPr lang="en-US" sz="3400" dirty="0" smtClean="0">
              <a:latin typeface="Gill Sans Light"/>
              <a:cs typeface="Gill Sans Light"/>
            </a:endParaRPr>
          </a:p>
          <a:p>
            <a:pPr marL="514350" indent="-514350">
              <a:lnSpc>
                <a:spcPct val="90000"/>
              </a:lnSpc>
              <a:buClr>
                <a:schemeClr val="accent5"/>
              </a:buClr>
            </a:pPr>
            <a:r>
              <a:rPr lang="en-US" sz="3400" dirty="0" smtClean="0">
                <a:latin typeface="Gill Sans Light"/>
                <a:cs typeface="Gill Sans Light"/>
              </a:rPr>
              <a:t>Rebellion is a sin and it leads to death</a:t>
            </a:r>
          </a:p>
          <a:p>
            <a:pPr marL="514350" indent="-514350">
              <a:lnSpc>
                <a:spcPct val="90000"/>
              </a:lnSpc>
              <a:buClr>
                <a:schemeClr val="accent5"/>
              </a:buClr>
            </a:pPr>
            <a:r>
              <a:rPr lang="en-US" sz="3400" spc="-150" dirty="0" smtClean="0">
                <a:latin typeface="Gill Sans Light"/>
                <a:cs typeface="Gill Sans Light"/>
              </a:rPr>
              <a:t>Obedience was the way in which Jesus purchased</a:t>
            </a:r>
            <a:r>
              <a:rPr lang="en-US" sz="3400" dirty="0" smtClean="0">
                <a:latin typeface="Gill Sans Light"/>
                <a:cs typeface="Gill Sans Light"/>
              </a:rPr>
              <a:t> our freedom. Because He was obedient, we have the doors of life opened to us.</a:t>
            </a:r>
            <a:endParaRPr lang="en-US" sz="3400" dirty="0">
              <a:latin typeface="Gill Sans Light"/>
              <a:cs typeface="Gill Sans Light"/>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4327"/>
            <a:ext cx="8229600" cy="907517"/>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4BACC6"/>
                </a:solidFill>
                <a:effectLst>
                  <a:outerShdw blurRad="50800" dist="39000" dir="5460000" algn="tl">
                    <a:srgbClr val="000000">
                      <a:alpha val="38000"/>
                    </a:srgbClr>
                  </a:outerShdw>
                </a:effectLst>
                <a:latin typeface="Trajan Pro"/>
                <a:cs typeface="Trajan Pro"/>
              </a:rPr>
              <a:t>The Church</a:t>
            </a:r>
            <a:endParaRPr lang="en-US" b="1" dirty="0">
              <a:ln w="11430"/>
              <a:solidFill>
                <a:srgbClr val="4BACC6"/>
              </a:solidFill>
              <a:effectLst>
                <a:outerShdw blurRad="50800" dist="39000" dir="5460000" algn="tl">
                  <a:srgbClr val="000000">
                    <a:alpha val="38000"/>
                  </a:srgbClr>
                </a:outerShdw>
              </a:effectLst>
              <a:latin typeface="Trajan Pro"/>
              <a:cs typeface="Trajan Pro"/>
            </a:endParaRPr>
          </a:p>
        </p:txBody>
      </p:sp>
      <p:sp>
        <p:nvSpPr>
          <p:cNvPr id="3" name="Content Placeholder 2"/>
          <p:cNvSpPr>
            <a:spLocks noGrp="1"/>
          </p:cNvSpPr>
          <p:nvPr>
            <p:ph idx="1"/>
          </p:nvPr>
        </p:nvSpPr>
        <p:spPr>
          <a:xfrm>
            <a:off x="457200" y="1720298"/>
            <a:ext cx="8229600" cy="3380908"/>
          </a:xfrm>
        </p:spPr>
        <p:txBody>
          <a:bodyPr>
            <a:normAutofit/>
          </a:bodyPr>
          <a:lstStyle/>
          <a:p>
            <a:pPr>
              <a:buClr>
                <a:schemeClr val="accent5"/>
              </a:buClr>
            </a:pPr>
            <a:r>
              <a:rPr lang="es-MX" sz="3400" dirty="0" smtClean="0">
                <a:latin typeface="Gill Sans Light"/>
                <a:cs typeface="Gill Sans Light"/>
              </a:rPr>
              <a:t>Christ is primarily the Lord and head of His Church. The Church is His body.</a:t>
            </a:r>
          </a:p>
          <a:p>
            <a:pPr>
              <a:buClr>
                <a:schemeClr val="accent5"/>
              </a:buClr>
            </a:pPr>
            <a:r>
              <a:rPr lang="es-MX" sz="3400" dirty="0" smtClean="0">
                <a:latin typeface="Gill Sans Light"/>
                <a:cs typeface="Gill Sans Light"/>
              </a:rPr>
              <a:t>Because the Church is the body of Christ, she receives all the benefits of her head. Our minds influence our bodies. So Christ to His Church. </a:t>
            </a:r>
            <a:endParaRPr lang="en-US" sz="3400" dirty="0" smtClean="0">
              <a:latin typeface="Gill Sans Light"/>
              <a:cs typeface="Gill Sans Light"/>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425</TotalTime>
  <Words>987</Words>
  <Application>Microsoft Macintosh PowerPoint</Application>
  <PresentationFormat>Presentación en pantalla (4:3)</PresentationFormat>
  <Paragraphs>64</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Office Theme</vt:lpstr>
      <vt:lpstr>Have the Conference Speaker begin with  a testimony of a rebellious and self-destructive life and how an encounter with Jesus as Lord has unleashed God’s blessings over his/her life. </vt:lpstr>
      <vt:lpstr>Presentación de PowerPoint</vt:lpstr>
      <vt:lpstr>Hebrews 1:3-4</vt:lpstr>
      <vt:lpstr>Acts 2:36</vt:lpstr>
      <vt:lpstr>¿Where are  we coming from?</vt:lpstr>
      <vt:lpstr>1 Peter 3:21-22</vt:lpstr>
      <vt:lpstr>Jesus is the Lord</vt:lpstr>
      <vt:lpstr>Rebellion</vt:lpstr>
      <vt:lpstr>The Church</vt:lpstr>
      <vt:lpstr>The Church</vt:lpstr>
      <vt:lpstr>1 Peter 1:22-23</vt:lpstr>
      <vt:lpstr>Baptism</vt:lpstr>
      <vt:lpstr>Baptism</vt:lpstr>
      <vt:lpstr>What is Baptism?</vt:lpstr>
      <vt:lpstr>What is Baptism?</vt:lpstr>
      <vt:lpstr>Baptism</vt:lpstr>
      <vt:lpstr>This is  the moment  of your salvation:</vt:lpstr>
      <vt:lpstr>All who desire to respond  to the calling of Jesus our Lord  and to take the most important decision of their lives, come to the front. All who wish to be baptized in the Name of Jesus Christ to take for themselves life eternal, pass to the front so that we may pray for you. </vt:lpstr>
      <vt:lpstr>Presentación de PowerPoint</vt:lpstr>
    </vt:vector>
  </TitlesOfParts>
  <Company>California State University: Long Beach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1:3-4</dc:title>
  <dc:creator>Ismael Martin del Campo</dc:creator>
  <cp:lastModifiedBy>user</cp:lastModifiedBy>
  <cp:revision>61</cp:revision>
  <dcterms:created xsi:type="dcterms:W3CDTF">2012-06-01T12:22:41Z</dcterms:created>
  <dcterms:modified xsi:type="dcterms:W3CDTF">2013-04-02T13:37:46Z</dcterms:modified>
</cp:coreProperties>
</file>