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bin" ContentType="application/vnd.openxmlformats-officedocument.presentationml.printerSettings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56" r:id="rId2"/>
    <p:sldId id="265" r:id="rId3"/>
    <p:sldId id="257" r:id="rId4"/>
    <p:sldId id="267" r:id="rId5"/>
    <p:sldId id="275" r:id="rId6"/>
    <p:sldId id="258" r:id="rId7"/>
    <p:sldId id="273" r:id="rId8"/>
    <p:sldId id="268" r:id="rId9"/>
    <p:sldId id="259" r:id="rId10"/>
    <p:sldId id="276" r:id="rId11"/>
    <p:sldId id="269" r:id="rId12"/>
    <p:sldId id="260" r:id="rId13"/>
    <p:sldId id="270" r:id="rId14"/>
    <p:sldId id="274" r:id="rId15"/>
    <p:sldId id="261" r:id="rId16"/>
    <p:sldId id="277" r:id="rId17"/>
    <p:sldId id="271" r:id="rId18"/>
    <p:sldId id="262" r:id="rId19"/>
    <p:sldId id="278" r:id="rId20"/>
    <p:sldId id="263" r:id="rId21"/>
    <p:sldId id="279" r:id="rId22"/>
    <p:sldId id="264" r:id="rId23"/>
    <p:sldId id="272" r:id="rId24"/>
    <p:sldId id="280" r:id="rId25"/>
    <p:sldId id="266" r:id="rId26"/>
    <p:sldId id="281" r:id="rId2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BC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30" autoAdjust="0"/>
    <p:restoredTop sz="94660"/>
  </p:normalViewPr>
  <p:slideViewPr>
    <p:cSldViewPr snapToGrid="0" snapToObjects="1">
      <p:cViewPr>
        <p:scale>
          <a:sx n="100" d="100"/>
          <a:sy n="100" d="100"/>
        </p:scale>
        <p:origin x="-2624" y="-5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viewProps" Target="viewProp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theme" Target="theme/theme1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slide" Target="slides/slide26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notesMaster" Target="notesMasters/notesMaster1.xml"/><Relationship Id="rId26" Type="http://schemas.openxmlformats.org/officeDocument/2006/relationships/slide" Target="slides/slide25.xml"/><Relationship Id="rId30" Type="http://schemas.openxmlformats.org/officeDocument/2006/relationships/presProps" Target="presProp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F2370D-819B-F04C-8A2C-8D81BFD23DB7}" type="datetimeFigureOut">
              <a:rPr lang="en-US" smtClean="0"/>
              <a:t>02/04/13</a:t>
            </a:fld>
            <a:endParaRPr lang="es-ES_trad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_trad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0221D5-E0E9-2B42-B5AB-2F9275AD75B8}" type="slidenum">
              <a:rPr lang="es-ES_tradnl" smtClean="0"/>
              <a:t>‹Nr.›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337748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A0221D5-E0E9-2B42-B5AB-2F9275AD75B8}" type="slidenum">
              <a:rPr lang="es-ES_tradnl" smtClean="0"/>
              <a:t>13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3832590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5EF3A0-6AA9-9943-BD39-3D142571B32E}" type="datetimeFigureOut">
              <a:rPr lang="en-US" smtClean="0"/>
              <a:pPr/>
              <a:t>02/04/13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64A850-E794-5641-9C58-9D1249FFD2B0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 descr="10. Jesus, Nuestra Esperanz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Subtitle 2"/>
          <p:cNvSpPr>
            <a:spLocks noGrp="1"/>
          </p:cNvSpPr>
          <p:nvPr>
            <p:ph type="subTitle" idx="1"/>
          </p:nvPr>
        </p:nvSpPr>
        <p:spPr>
          <a:xfrm>
            <a:off x="2228518" y="5275389"/>
            <a:ext cx="6400800" cy="584200"/>
          </a:xfrm>
        </p:spPr>
        <p:txBody>
          <a:bodyPr>
            <a:normAutofit fontScale="85000" lnSpcReduction="1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ajan Pro"/>
                <a:cs typeface="Trajan Pro"/>
              </a:rPr>
              <a:t>Desde aquí hasta la eternidad</a:t>
            </a:r>
            <a:endParaRPr lang="es-MX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98701"/>
            <a:ext cx="8229600" cy="3568699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La Gran Tribulación comenzará después del arrebatamiento, con terribles plagas y juicios de Dios, que el mundo nunca ha visto y nunca jamás mirará otra vez.</a:t>
            </a:r>
          </a:p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Entonces Jesús descenderá con su Iglesia y reinará sobre la tierra durante mil años.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25501"/>
            <a:ext cx="8229600" cy="13081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1. La  Segunda </a:t>
            </a:r>
            <a:b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    Venida de Cristo</a:t>
            </a:r>
            <a:endParaRPr lang="es-MX" sz="4000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11103760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1863"/>
            <a:ext cx="8229600" cy="8207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20:12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164"/>
            <a:ext cx="8229600" cy="38735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i="1" dirty="0" smtClean="0">
                <a:latin typeface="Gill Sans Light"/>
                <a:cs typeface="Gill Sans Light"/>
              </a:rPr>
              <a:t>“Y vi a los muertos, grandes y pequeños, de pie ante Dios; y los libros fueron abiertos, y otros libros fueron abiertos, el </a:t>
            </a:r>
            <a:r>
              <a:rPr lang="en-US" sz="4000" i="1" spc="-150" dirty="0" smtClean="0">
                <a:latin typeface="Gill Sans Light"/>
                <a:cs typeface="Gill Sans Light"/>
              </a:rPr>
              <a:t>cual es el libro de la vida; y fueron </a:t>
            </a:r>
            <a:r>
              <a:rPr lang="en-US" sz="4000" i="1" dirty="0" smtClean="0">
                <a:latin typeface="Gill Sans Light"/>
                <a:cs typeface="Gill Sans Light"/>
              </a:rPr>
              <a:t>juzgados los muertos por las cosas que estaban escritas en los libros, según sus obras.”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31838"/>
            <a:ext cx="8229600" cy="1325562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MX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2. El Juicio del Gran </a:t>
            </a:r>
            <a:br>
              <a:rPr lang="es-MX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    Trono Blanco </a:t>
            </a:r>
            <a:endParaRPr lang="es-MX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1"/>
            <a:ext cx="8229600" cy="39878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400" dirty="0" smtClean="0">
                <a:latin typeface="Gill Sans Light"/>
                <a:cs typeface="Gill Sans Light"/>
              </a:rPr>
              <a:t>Aparecerá el Gran Trono Blanco y Jesucristo se sentará allí. La Iglesia juzgará con Cristo. </a:t>
            </a:r>
          </a:p>
          <a:p>
            <a:pPr>
              <a:buClr>
                <a:srgbClr val="F5BC1D"/>
              </a:buClr>
            </a:pPr>
            <a:r>
              <a:rPr lang="es-MX" sz="3400" dirty="0" smtClean="0">
                <a:latin typeface="Gill Sans Light"/>
                <a:cs typeface="Gill Sans Light"/>
              </a:rPr>
              <a:t>Todos los que no resucitaron en el Rapto de la Iglesia, serán resucitados para el juicio final.</a:t>
            </a:r>
          </a:p>
          <a:p>
            <a:pPr>
              <a:buClr>
                <a:srgbClr val="F5BC1D"/>
              </a:buClr>
            </a:pPr>
            <a:r>
              <a:rPr lang="es-MX" sz="3400" dirty="0" smtClean="0">
                <a:latin typeface="Gill Sans Light"/>
                <a:cs typeface="Gill Sans Light"/>
              </a:rPr>
              <a:t>Sus nombres no estarán en el Libro de la Vida. Por lo tanto, serán juzgados por sus acciones.</a:t>
            </a:r>
            <a:endParaRPr lang="es-MX" sz="3400" dirty="0">
              <a:latin typeface="Gill Sans Light"/>
              <a:cs typeface="Gill Sans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63600"/>
            <a:ext cx="8229600" cy="8334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21:1-4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1"/>
            <a:ext cx="8229600" cy="3898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000" i="1" dirty="0" smtClean="0">
                <a:latin typeface="Gill Sans Light"/>
                <a:cs typeface="Gill Sans Light"/>
              </a:rPr>
              <a:t>“Vi un cielo nuevo y una tierra nueva; porque el primer cielo y la primera tierra pasaron, y el mar ya no existía más. Y yo Juan vi la santa ciudad, la nueva Jerusalén, descender del cielo, de Dios, diapuesta </a:t>
            </a:r>
            <a:r>
              <a:rPr lang="es-MX" sz="4000" i="1" spc="-150" dirty="0" smtClean="0">
                <a:latin typeface="Gill Sans Light"/>
                <a:cs typeface="Gill Sans Light"/>
              </a:rPr>
              <a:t>como una esposa </a:t>
            </a:r>
            <a:r>
              <a:rPr lang="es-MX" sz="4000" i="1" dirty="0" smtClean="0">
                <a:latin typeface="Gill Sans Light"/>
                <a:cs typeface="Gill Sans Light"/>
              </a:rPr>
              <a:t>ataviada</a:t>
            </a:r>
            <a:r>
              <a:rPr lang="es-MX" sz="4000" i="1" spc="-150" dirty="0" smtClean="0">
                <a:latin typeface="Gill Sans Light"/>
                <a:cs typeface="Gill Sans Light"/>
              </a:rPr>
              <a:t> </a:t>
            </a:r>
            <a:r>
              <a:rPr lang="es-MX" sz="4000" i="1" dirty="0" smtClean="0">
                <a:latin typeface="Gill Sans Light"/>
                <a:cs typeface="Gill Sans Light"/>
              </a:rPr>
              <a:t>para</a:t>
            </a:r>
            <a:r>
              <a:rPr lang="es-MX" sz="4000" i="1" spc="-150" dirty="0" smtClean="0">
                <a:latin typeface="Gill Sans Light"/>
                <a:cs typeface="Gill Sans Light"/>
              </a:rPr>
              <a:t> su </a:t>
            </a:r>
            <a:r>
              <a:rPr lang="es-MX" sz="4000" i="1" dirty="0" smtClean="0">
                <a:latin typeface="Gill Sans Light"/>
                <a:cs typeface="Gill Sans Light"/>
              </a:rPr>
              <a:t>marido</a:t>
            </a:r>
            <a:r>
              <a:rPr lang="es-MX" sz="4000" i="1" spc="-150" dirty="0" smtClean="0">
                <a:latin typeface="Gill Sans Light"/>
                <a:cs typeface="Gill Sans Light"/>
              </a:rPr>
              <a:t>.”</a:t>
            </a:r>
            <a:endParaRPr lang="es-MX" sz="4000" spc="-150" dirty="0">
              <a:latin typeface="Gill Sans Light"/>
              <a:cs typeface="Gill Sans Ligh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97038"/>
            <a:ext cx="8229600" cy="4356100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s-MX" sz="3800" i="1" dirty="0" smtClean="0">
                <a:latin typeface="Gill Sans Light"/>
                <a:cs typeface="Gill Sans Light"/>
              </a:rPr>
              <a:t>“Y oí una gran voz del cielo que decía: he aquí el tabernáculo de Dios con los hombres, y el morará con ellos; y ellos serán su pueblo, y Dios mismo estará con ellos como su Dios. Enjugará toda lágrima de los ojos de ellos; y ya no habrá muerte, ni habrá más llanto, ni clamor, ni dolor; porque las primeras cosas pasaron.”</a:t>
            </a:r>
          </a:p>
          <a:p>
            <a:pPr marL="0" indent="0" algn="ctr">
              <a:buNone/>
            </a:pPr>
            <a:endParaRPr lang="es-MX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63600"/>
            <a:ext cx="8229600" cy="8334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21:1-4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11322808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000"/>
            <a:ext cx="8229600" cy="8588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3. La Nueva Jerusalén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1"/>
            <a:ext cx="8229600" cy="18161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La Nueva Jerusalén descenderá del cielo y en esta ciudad Cristo con todos los salvos vivirá por SIEMPRE.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0401"/>
            <a:ext cx="8229600" cy="29718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spc="-150" dirty="0" smtClean="0">
                <a:latin typeface="Gill Sans Light"/>
                <a:cs typeface="Gill Sans Light"/>
              </a:rPr>
              <a:t>No </a:t>
            </a:r>
            <a:r>
              <a:rPr lang="es-MX" sz="3600" dirty="0" smtClean="0">
                <a:latin typeface="Gill Sans Light"/>
                <a:cs typeface="Gill Sans Light"/>
              </a:rPr>
              <a:t>habrá</a:t>
            </a:r>
            <a:r>
              <a:rPr lang="es-MX" sz="3600" spc="-150" dirty="0" smtClean="0">
                <a:latin typeface="Gill Sans Light"/>
                <a:cs typeface="Gill Sans Light"/>
              </a:rPr>
              <a:t> más </a:t>
            </a:r>
            <a:r>
              <a:rPr lang="es-MX" sz="3600" dirty="0" smtClean="0">
                <a:latin typeface="Gill Sans Light"/>
                <a:cs typeface="Gill Sans Light"/>
              </a:rPr>
              <a:t>pecado</a:t>
            </a:r>
            <a:r>
              <a:rPr lang="es-MX" sz="3600" spc="-150" dirty="0" smtClean="0">
                <a:latin typeface="Gill Sans Light"/>
                <a:cs typeface="Gill Sans Light"/>
              </a:rPr>
              <a:t>, </a:t>
            </a:r>
            <a:r>
              <a:rPr lang="es-MX" sz="3600" dirty="0" smtClean="0">
                <a:latin typeface="Gill Sans Light"/>
                <a:cs typeface="Gill Sans Light"/>
              </a:rPr>
              <a:t>maldad</a:t>
            </a:r>
            <a:r>
              <a:rPr lang="es-MX" sz="3600" spc="-150" dirty="0" smtClean="0">
                <a:latin typeface="Gill Sans Light"/>
                <a:cs typeface="Gill Sans Light"/>
              </a:rPr>
              <a:t>, </a:t>
            </a:r>
            <a:r>
              <a:rPr lang="es-MX" sz="3600" dirty="0" smtClean="0">
                <a:latin typeface="Gill Sans Light"/>
                <a:cs typeface="Gill Sans Light"/>
              </a:rPr>
              <a:t>destrucción</a:t>
            </a:r>
            <a:r>
              <a:rPr lang="es-MX" sz="3600" spc="-150" dirty="0" smtClean="0">
                <a:latin typeface="Gill Sans Light"/>
                <a:cs typeface="Gill Sans Light"/>
              </a:rPr>
              <a:t>,</a:t>
            </a:r>
            <a:r>
              <a:rPr lang="es-MX" sz="3600" dirty="0" smtClean="0">
                <a:latin typeface="Gill Sans Light"/>
                <a:cs typeface="Gill Sans Light"/>
              </a:rPr>
              <a:t> ni Satanás, demonios, muerte o injusticia. </a:t>
            </a:r>
          </a:p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La paz entre los seres humanos y Dios (Shalom) finalmente será restaurada y  viviremos en amor con Dios, por siempre.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889000"/>
            <a:ext cx="8229600" cy="8588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3. La Nueva Jerusalén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4216493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42962"/>
            <a:ext cx="8229600" cy="7826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21:7-8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1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MX" sz="4000" i="1" dirty="0" smtClean="0">
                <a:latin typeface="Gill Sans Light"/>
                <a:cs typeface="Gill Sans Light"/>
              </a:rPr>
              <a:t>“El que venciere heredará todas las cosas, y yo seré su Dios, y él será mi hijo. Pero los cobardes e incrédulos, los abominables y homicidas, los fornicarios y hechiceros, los idólatras y todos los mentirosos tendrán su parte en el lago que arde con fuego y azufre, que es la muerte.”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87400"/>
            <a:ext cx="8229600" cy="8715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MX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Segunda Muerte</a:t>
            </a:r>
            <a:endParaRPr lang="es-MX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1"/>
            <a:ext cx="8229600" cy="23876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Todos los que rechazaron a Jesús o traicionaron su camino, serán juzgados por sus acciones, registradas en “los libros”.</a:t>
            </a:r>
            <a:r>
              <a:rPr lang="es-MX" sz="3600" dirty="0" smtClean="0">
                <a:latin typeface="Gill Sans"/>
                <a:cs typeface="Gill Sans"/>
              </a:rPr>
              <a:t> </a:t>
            </a:r>
            <a:r>
              <a:rPr lang="es-MX" sz="3600" b="1" dirty="0" smtClean="0">
                <a:latin typeface="Gill Sans"/>
                <a:cs typeface="Gill Sans"/>
              </a:rPr>
              <a:t>Cada uno será juzgado.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41501"/>
            <a:ext cx="8229600" cy="40640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Después del juicio, ellos serán enviados al Lago de Fuego. Este</a:t>
            </a:r>
            <a:r>
              <a:rPr lang="es-MX" sz="3600" dirty="0" smtClean="0">
                <a:latin typeface="Gill Sans"/>
                <a:cs typeface="Gill Sans"/>
              </a:rPr>
              <a:t> </a:t>
            </a:r>
            <a:r>
              <a:rPr lang="es-MX" sz="3600" b="1" dirty="0" smtClean="0">
                <a:latin typeface="Gill Sans"/>
                <a:cs typeface="Gill Sans"/>
              </a:rPr>
              <a:t>será un castigo espiritual y eterno</a:t>
            </a:r>
            <a:r>
              <a:rPr lang="es-MX" sz="3600" dirty="0" smtClean="0">
                <a:latin typeface="Gill Sans"/>
                <a:cs typeface="Gill Sans"/>
              </a:rPr>
              <a:t>.</a:t>
            </a:r>
          </a:p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Todos los condenados en el Juicio Final, vivirán la “segunda muerte” y compartirán la condena y destino con el diablo y sus demonios. </a:t>
            </a:r>
            <a:endParaRPr lang="es-MX" sz="3600" b="1" dirty="0" smtClean="0">
              <a:latin typeface="Gill Sans Light"/>
              <a:cs typeface="Gill Sans Light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787400"/>
            <a:ext cx="8229600" cy="8715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MX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Segunda Muerte</a:t>
            </a:r>
            <a:endParaRPr lang="es-MX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97174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5200"/>
            <a:ext cx="8229600" cy="48514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MX" sz="42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Que el conferencista inicie con un testimonio de una persona que estuvo cerca del suicidio pero que recuperó </a:t>
            </a:r>
            <a:br>
              <a:rPr lang="es-MX" sz="42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42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esperanza </a:t>
            </a:r>
            <a:br>
              <a:rPr lang="es-MX" sz="42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42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al encontrarse con Jesús</a:t>
            </a:r>
            <a:endParaRPr lang="es-MX" sz="4200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953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Los Rectos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16101"/>
            <a:ext cx="8229600" cy="23876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3600" dirty="0" smtClean="0">
                <a:latin typeface="Gill Sans Light"/>
                <a:cs typeface="Gill Sans Light"/>
              </a:rPr>
              <a:t>Los rectos no serán juzgados, porque al creer y seguir a Jesús, nuestra esperanza, recibirán la herencia de la vida eterna y la victoria en Cristo.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66901"/>
            <a:ext cx="8229600" cy="34544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Por eso los que creen en Jesús, no mueren, sino duermen, esperando la resurrección el día del Rapto de la Iglesia.</a:t>
            </a:r>
          </a:p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 Ellos están presentes con el Señor</a:t>
            </a:r>
            <a:r>
              <a:rPr lang="es-MX" dirty="0" smtClean="0">
                <a:latin typeface="Gill Sans"/>
                <a:cs typeface="Gill Sans"/>
              </a:rPr>
              <a:t> </a:t>
            </a:r>
            <a:r>
              <a:rPr lang="es-MX" b="1" dirty="0" smtClean="0">
                <a:latin typeface="Gill Sans"/>
                <a:cs typeface="Gill Sans"/>
              </a:rPr>
              <a:t>ahora mismo</a:t>
            </a:r>
            <a:r>
              <a:rPr lang="es-MX" dirty="0" smtClean="0">
                <a:latin typeface="Gill Sans"/>
                <a:cs typeface="Gill Sans"/>
              </a:rPr>
              <a:t>, </a:t>
            </a:r>
            <a:r>
              <a:rPr lang="es-MX" dirty="0" smtClean="0">
                <a:latin typeface="Gill Sans Light"/>
                <a:cs typeface="Gill Sans Light"/>
              </a:rPr>
              <a:t>esperando sólo la Resurrección. </a:t>
            </a:r>
          </a:p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Ese es el poder de nuestra esperanza.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7953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Los Rectos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249856357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4239"/>
            <a:ext cx="8229600" cy="1143000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El toque de la final trompeta</a:t>
            </a:r>
            <a:endParaRPr lang="en-US" b="1" dirty="0">
              <a:ln w="11430"/>
              <a:solidFill>
                <a:srgbClr val="F5BC1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2"/>
            <a:ext cx="8229600" cy="3784598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¡El toque de la Final Trompeta que anunciará el Rapto, es inminente!</a:t>
            </a:r>
          </a:p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Jesús viene otra vez.</a:t>
            </a:r>
          </a:p>
          <a:p>
            <a:pPr>
              <a:buClr>
                <a:srgbClr val="F5BC1D"/>
              </a:buClr>
            </a:pPr>
            <a:r>
              <a:rPr lang="es-MX" dirty="0" smtClean="0">
                <a:latin typeface="Gill Sans Light"/>
                <a:cs typeface="Gill Sans Light"/>
              </a:rPr>
              <a:t>¡Entrega tu vida a Cristo hoy! ¡Mantente fiel al Señor Jesús hasta el fin!  </a:t>
            </a:r>
          </a:p>
          <a:p>
            <a:pPr>
              <a:lnSpc>
                <a:spcPct val="90000"/>
              </a:lnSpc>
              <a:buClr>
                <a:srgbClr val="F5BC1D"/>
              </a:buClr>
            </a:pPr>
            <a:r>
              <a:rPr lang="es-MX" b="1" dirty="0" smtClean="0">
                <a:latin typeface="Gill Sans"/>
                <a:cs typeface="Gill Sans"/>
              </a:rPr>
              <a:t>Jesús es nuestra esperanza, el es nuestra resurrección.</a:t>
            </a:r>
            <a:endParaRPr lang="es-MX" dirty="0" smtClean="0">
              <a:latin typeface="Gill Sans"/>
              <a:cs typeface="Gill Sans"/>
            </a:endParaRPr>
          </a:p>
          <a:p>
            <a:endParaRPr lang="en-US" dirty="0" smtClean="0"/>
          </a:p>
          <a:p>
            <a:pPr>
              <a:buNone/>
            </a:pPr>
            <a:endParaRPr lang="en-US" b="1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9939"/>
            <a:ext cx="8229600" cy="868362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22:12-14</a:t>
            </a:r>
            <a:endParaRPr lang="en-US" b="1" dirty="0">
              <a:ln w="11430"/>
              <a:solidFill>
                <a:srgbClr val="F5BC1D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51001"/>
            <a:ext cx="8229600" cy="4229100"/>
          </a:xfrm>
        </p:spPr>
        <p:txBody>
          <a:bodyPr/>
          <a:lstStyle/>
          <a:p>
            <a:pPr marL="0" indent="0" algn="ctr">
              <a:buNone/>
            </a:pPr>
            <a:r>
              <a:rPr lang="en-US" sz="3800" i="1" dirty="0" smtClean="0">
                <a:latin typeface="Gill Sans Light"/>
                <a:cs typeface="Gill Sans Light"/>
              </a:rPr>
              <a:t>“He aquí yo vengo pronto, y mi galardón conmigo, para recompensar a cada uno según sea su obra. Yo soy el Alfa y Omega, el principio y el fin, el primero y el último. Bienaventurado los que lavan sus ropas, para tener derecho al árbol de la vida, y para entrar por las puertas en la ciudad.’”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84300"/>
            <a:ext cx="8229600" cy="44323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Este es el momento perfecto </a:t>
            </a:r>
            <a:b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para hacer un Pacto con </a:t>
            </a:r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Dios.</a:t>
            </a:r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/>
            </a:r>
            <a:b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/>
            </a:r>
            <a:b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46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Repite conmigo:</a:t>
            </a:r>
            <a:r>
              <a:rPr lang="es-ES_trad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/>
            </a:r>
            <a:br>
              <a:rPr lang="es-ES_tradnl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endParaRPr lang="es-ES_tradnl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239146074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9137"/>
            <a:ext cx="8229600" cy="5160963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“Señor Jesús, </a:t>
            </a:r>
            <a:b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</a:br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tu eres mi esperanza, </a:t>
            </a:r>
            <a:b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</a:br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dame la bendición </a:t>
            </a:r>
            <a:b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</a:br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de vida eterna.</a:t>
            </a:r>
            <a:b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</a:br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Yo prometo entregarte </a:t>
            </a:r>
            <a:b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</a:br>
            <a:r>
              <a:rPr lang="es-ES_tradnl" sz="3800" b="1" dirty="0" smtClean="0">
                <a:ln w="11430"/>
                <a:solidFill>
                  <a:srgbClr val="F5BC1D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mi vida y seguirte hasta el fin”</a:t>
            </a:r>
            <a:r>
              <a:rPr lang="es-ES_tradnl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/>
            </a:r>
            <a:br>
              <a:rPr lang="es-ES_tradnl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ES_tradnl" sz="3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“Concede que mi nombre sea escrito en el Libro de la Vida Eterna”</a:t>
            </a:r>
            <a:r>
              <a:rPr lang="es-ES_tradnl" sz="3400" b="1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Gill Sans"/>
                <a:cs typeface="Gill Sans"/>
              </a:rPr>
              <a:t>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3" descr="10. Jesus, Nuestra Esperanza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Subtitle 2"/>
          <p:cNvSpPr txBox="1">
            <a:spLocks/>
          </p:cNvSpPr>
          <p:nvPr/>
        </p:nvSpPr>
        <p:spPr>
          <a:xfrm>
            <a:off x="2228518" y="5275389"/>
            <a:ext cx="6400800" cy="584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s-MX" b="1" smtClean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/>
                  </a:outerShdw>
                </a:effectLst>
                <a:latin typeface="Trajan Pro"/>
                <a:cs typeface="Trajan Pro"/>
              </a:rPr>
              <a:t>Desde aquí hasta la eternidad</a:t>
            </a:r>
            <a:endParaRPr lang="es-MX" b="1" dirty="0">
              <a:solidFill>
                <a:schemeClr val="bg1"/>
              </a:solidFill>
              <a:effectLst>
                <a:outerShdw blurRad="50800" dist="38100" dir="2700000" algn="tl" rotWithShape="0">
                  <a:prstClr val="black"/>
                </a:outerShdw>
              </a:effectLst>
              <a:latin typeface="Trajan Pro"/>
              <a:cs typeface="Trajan Pro"/>
            </a:endParaRPr>
          </a:p>
        </p:txBody>
      </p:sp>
    </p:spTree>
    <p:extLst>
      <p:ext uri="{BB962C8B-B14F-4D97-AF65-F5344CB8AC3E}">
        <p14:creationId xmlns:p14="http://schemas.microsoft.com/office/powerpoint/2010/main" val="23118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000"/>
            <a:ext cx="8229600" cy="808038"/>
          </a:xfr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1° Tesalonicenses 4:16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93901"/>
            <a:ext cx="8229600" cy="3606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s-MX" sz="4400" i="1" dirty="0" smtClean="0">
                <a:latin typeface="Gill Sans Light"/>
                <a:cs typeface="Gill Sans Light"/>
              </a:rPr>
              <a:t>“Porque el Señor mismo con voz de mando, con voz de arcángel y con trompeta de Dios, descenderá del cielo; y los muertos en Cristo resucitarán primero.”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62819"/>
            <a:ext cx="8229600" cy="688181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2° Corintios 5:17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70101"/>
            <a:ext cx="8229600" cy="27813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s-ES_tradnl" sz="4400" i="1" dirty="0" smtClean="0">
                <a:latin typeface="Gill Sans Light"/>
                <a:cs typeface="Gill Sans Light"/>
              </a:rPr>
              <a:t>“Si </a:t>
            </a:r>
            <a:r>
              <a:rPr lang="es-ES_tradnl" sz="4400" i="1" dirty="0">
                <a:latin typeface="Gill Sans Light"/>
                <a:cs typeface="Gill Sans Light"/>
              </a:rPr>
              <a:t>alguien está unido a Cristo, hay una nueva creación. Lo viejo ha desaparecido y todo queda renovado</a:t>
            </a:r>
            <a:r>
              <a:rPr lang="es-ES_tradnl" sz="4400" i="1" dirty="0" smtClean="0">
                <a:latin typeface="Gill Sans Light"/>
                <a:cs typeface="Gill Sans Light"/>
              </a:rPr>
              <a:t>.”</a:t>
            </a:r>
            <a:endParaRPr lang="es-ES_tradnl" sz="4400" i="1" dirty="0">
              <a:latin typeface="Gill Sans Light"/>
              <a:cs typeface="Gill Sans Light"/>
            </a:endParaRPr>
          </a:p>
          <a:p>
            <a:pPr algn="ctr">
              <a:buNone/>
            </a:pPr>
            <a:endParaRPr lang="en-US" sz="4400" i="1" dirty="0" smtClean="0">
              <a:latin typeface="Gill Sans Light"/>
              <a:cs typeface="Gill Sans Ligh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9000"/>
            <a:ext cx="8229600" cy="8588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nueva creación de Dios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55801"/>
            <a:ext cx="8229600" cy="26543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Después de la resurrección de Jesucristo, </a:t>
            </a:r>
            <a:r>
              <a:rPr lang="es-MX" sz="4000" spc="-150" dirty="0" smtClean="0">
                <a:latin typeface="Gill Sans Light"/>
                <a:cs typeface="Gill Sans Light"/>
              </a:rPr>
              <a:t>Dios ha introducido </a:t>
            </a:r>
            <a:r>
              <a:rPr lang="es-MX" sz="4000" dirty="0" smtClean="0">
                <a:latin typeface="Gill Sans Light"/>
                <a:cs typeface="Gill Sans Light"/>
              </a:rPr>
              <a:t>mediante la Iglesia, su nueva creación en la tierra.</a:t>
            </a:r>
            <a:endParaRPr lang="es-MX" sz="4000" b="1" dirty="0" smtClean="0">
              <a:latin typeface="Gill Sans"/>
              <a:cs typeface="Gill Sans"/>
            </a:endParaRPr>
          </a:p>
          <a:p>
            <a:endParaRPr lang="en-US" dirty="0" smtClean="0"/>
          </a:p>
          <a:p>
            <a:endParaRPr lang="en-US" b="1" dirty="0" smtClean="0"/>
          </a:p>
        </p:txBody>
      </p:sp>
    </p:spTree>
    <p:extLst>
      <p:ext uri="{BB962C8B-B14F-4D97-AF65-F5344CB8AC3E}">
        <p14:creationId xmlns:p14="http://schemas.microsoft.com/office/powerpoint/2010/main" val="19786399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47838"/>
            <a:ext cx="8229600" cy="4279900"/>
          </a:xfrm>
        </p:spPr>
        <p:txBody>
          <a:bodyPr>
            <a:normAutofit lnSpcReduction="10000"/>
          </a:bodyPr>
          <a:lstStyle/>
          <a:p>
            <a:pPr>
              <a:buClr>
                <a:srgbClr val="F5BC1D"/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Jesucristo ha decidido terminar para siempre con la injusticia, la pobreza, la enfermedad, la maldad y la muerte. Por eso, la era presente se está terminando y nacerá una nueva era.</a:t>
            </a:r>
          </a:p>
          <a:p>
            <a:pPr>
              <a:buClr>
                <a:srgbClr val="F5BC1D"/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Esto no debe darnos miedo. </a:t>
            </a:r>
          </a:p>
          <a:p>
            <a:pPr>
              <a:buNone/>
            </a:pPr>
            <a:r>
              <a:rPr lang="es-MX" sz="4000" b="1" dirty="0" smtClean="0">
                <a:latin typeface="Gill Sans"/>
                <a:cs typeface="Gill Sans"/>
              </a:rPr>
              <a:t>  </a:t>
            </a:r>
            <a:r>
              <a:rPr lang="es-MX" sz="4000" b="1" spc="-150" dirty="0" smtClean="0">
                <a:latin typeface="Gill Sans"/>
                <a:cs typeface="Gill Sans"/>
              </a:rPr>
              <a:t>¡Esta es nuestra gran Esperanza!</a:t>
            </a:r>
          </a:p>
          <a:p>
            <a:endParaRPr lang="en-US" dirty="0" smtClean="0"/>
          </a:p>
          <a:p>
            <a:endParaRPr lang="en-US" b="1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889000"/>
            <a:ext cx="8229600" cy="8588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La nueva creación de Dios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39800"/>
            <a:ext cx="8229600" cy="6556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19:11-16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78002"/>
            <a:ext cx="8229600" cy="41148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“Entonces vi el cielo abierto; y he aquí un caballo blanco, y el que lo montaba se llamaba Fiel y Verdadero, y con justicia juzga y pelea. Sus ojos eran como llama de fuego, y había en su cabeza muchas diademas; y tenía un nombre escrito que ninguno conocía sino él mismo. Estaba vestido de una ropa teñida en sangre; y su nombre es: EL VERBO DE DIOS.”</a:t>
            </a:r>
          </a:p>
        </p:txBody>
      </p:sp>
    </p:spTree>
    <p:extLst>
      <p:ext uri="{BB962C8B-B14F-4D97-AF65-F5344CB8AC3E}">
        <p14:creationId xmlns:p14="http://schemas.microsoft.com/office/powerpoint/2010/main" val="35870014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03401"/>
            <a:ext cx="8229600" cy="4127500"/>
          </a:xfrm>
        </p:spPr>
        <p:txBody>
          <a:bodyPr>
            <a:noAutofit/>
          </a:bodyPr>
          <a:lstStyle/>
          <a:p>
            <a:pPr marL="0" indent="0" algn="ctr">
              <a:lnSpc>
                <a:spcPct val="90000"/>
              </a:lnSpc>
              <a:buNone/>
            </a:pPr>
            <a:r>
              <a:rPr lang="es-MX" sz="3600" i="1" dirty="0" smtClean="0">
                <a:latin typeface="Gill Sans Light"/>
                <a:cs typeface="Gill Sans Light"/>
              </a:rPr>
              <a:t>“Y los ejércitos celestiales, vestidos de lino finísimo, blanco y limpio, le seguían en caballos blancos. De su boca sale una espada aguda, para herir con ella a las naciones, y él las regirá </a:t>
            </a:r>
            <a:r>
              <a:rPr lang="es-MX" sz="3600" i="1" spc="-150" dirty="0" smtClean="0">
                <a:latin typeface="Gill Sans Light"/>
                <a:cs typeface="Gill Sans Light"/>
              </a:rPr>
              <a:t>con vara de hierro; y él pisa el lagar del vino del</a:t>
            </a:r>
            <a:r>
              <a:rPr lang="es-MX" sz="3600" i="1" dirty="0" smtClean="0">
                <a:latin typeface="Gill Sans Light"/>
                <a:cs typeface="Gill Sans Light"/>
              </a:rPr>
              <a:t> furor </a:t>
            </a:r>
            <a:r>
              <a:rPr lang="es-MX" sz="3600" i="1" spc="-150" dirty="0" smtClean="0">
                <a:latin typeface="Gill Sans Light"/>
                <a:cs typeface="Gill Sans Light"/>
              </a:rPr>
              <a:t>y de la </a:t>
            </a:r>
            <a:r>
              <a:rPr lang="es-MX" sz="3600" i="1" dirty="0" smtClean="0">
                <a:latin typeface="Gill Sans Light"/>
                <a:cs typeface="Gill Sans Light"/>
              </a:rPr>
              <a:t>ira</a:t>
            </a:r>
            <a:r>
              <a:rPr lang="es-MX" sz="3600" i="1" spc="-150" dirty="0" smtClean="0">
                <a:latin typeface="Gill Sans Light"/>
                <a:cs typeface="Gill Sans Light"/>
              </a:rPr>
              <a:t> del Dios </a:t>
            </a:r>
            <a:r>
              <a:rPr lang="es-MX" sz="3600" i="1" dirty="0" smtClean="0">
                <a:latin typeface="Gill Sans Light"/>
                <a:cs typeface="Gill Sans Light"/>
              </a:rPr>
              <a:t>Todopoderoso</a:t>
            </a:r>
            <a:r>
              <a:rPr lang="es-MX" sz="3600" i="1" spc="-150" dirty="0" smtClean="0">
                <a:latin typeface="Gill Sans Light"/>
                <a:cs typeface="Gill Sans Light"/>
              </a:rPr>
              <a:t>. Y en su </a:t>
            </a:r>
            <a:r>
              <a:rPr lang="es-MX" sz="3600" i="1" dirty="0" smtClean="0">
                <a:latin typeface="Gill Sans Light"/>
                <a:cs typeface="Gill Sans Light"/>
              </a:rPr>
              <a:t>vestidura y en su muslo tiene escrito este nombre: REY DE REYES Y SEÑOR DE SEÑORES.”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57200" y="939800"/>
            <a:ext cx="8229600" cy="655638"/>
          </a:xfrm>
        </p:spPr>
        <p:txBody>
          <a:bodyPr>
            <a:normAutofit fontScale="90000"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Apocalipsis 19:11-16</a:t>
            </a:r>
            <a:endParaRPr lang="en-US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25501"/>
            <a:ext cx="8229600" cy="1308100"/>
          </a:xfrm>
        </p:spPr>
        <p:txBody>
          <a:bodyPr>
            <a:no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l"/>
            <a: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1. La  Segunda </a:t>
            </a:r>
            <a:b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</a:br>
            <a:r>
              <a:rPr lang="es-MX" sz="4000" b="1" dirty="0" smtClean="0">
                <a:ln w="11430"/>
                <a:solidFill>
                  <a:srgbClr val="EAB7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rajan Pro"/>
                <a:cs typeface="Trajan Pro"/>
              </a:rPr>
              <a:t>    Venida de Cristo</a:t>
            </a:r>
            <a:endParaRPr lang="es-MX" sz="4000" b="1" dirty="0">
              <a:ln w="11430"/>
              <a:solidFill>
                <a:srgbClr val="EAB7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rajan Pro"/>
              <a:cs typeface="Trajan Pro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73301"/>
            <a:ext cx="8229600" cy="3276600"/>
          </a:xfrm>
        </p:spPr>
        <p:txBody>
          <a:bodyPr>
            <a:normAutofit/>
          </a:bodyPr>
          <a:lstStyle/>
          <a:p>
            <a:pPr>
              <a:buClr>
                <a:srgbClr val="F5BC1D"/>
              </a:buClr>
            </a:pPr>
            <a:r>
              <a:rPr lang="es-MX" sz="4000" dirty="0" smtClean="0">
                <a:latin typeface="Gill Sans Light"/>
                <a:cs typeface="Gill Sans Light"/>
              </a:rPr>
              <a:t>En un futuro próximo, la Iglesia será levantada hacia el cielo. Nuestros cuerpos</a:t>
            </a:r>
            <a:r>
              <a:rPr lang="es-MX" sz="4000" spc="-150" dirty="0" smtClean="0">
                <a:latin typeface="Gill Sans Light"/>
                <a:cs typeface="Gill Sans Light"/>
              </a:rPr>
              <a:t> </a:t>
            </a:r>
            <a:r>
              <a:rPr lang="es-MX" sz="4000" dirty="0" smtClean="0">
                <a:latin typeface="Gill Sans Light"/>
                <a:cs typeface="Gill Sans Light"/>
              </a:rPr>
              <a:t>serán</a:t>
            </a:r>
            <a:r>
              <a:rPr lang="es-MX" sz="4000" spc="-150" dirty="0" smtClean="0">
                <a:latin typeface="Gill Sans Light"/>
                <a:cs typeface="Gill Sans Light"/>
              </a:rPr>
              <a:t> </a:t>
            </a:r>
            <a:r>
              <a:rPr lang="es-MX" sz="4000" dirty="0" smtClean="0">
                <a:latin typeface="Gill Sans Light"/>
                <a:cs typeface="Gill Sans Light"/>
              </a:rPr>
              <a:t>glorificados</a:t>
            </a:r>
            <a:r>
              <a:rPr lang="es-MX" sz="4000" spc="-150" dirty="0" smtClean="0">
                <a:latin typeface="Gill Sans Light"/>
                <a:cs typeface="Gill Sans Light"/>
              </a:rPr>
              <a:t> a </a:t>
            </a:r>
            <a:r>
              <a:rPr lang="es-MX" sz="4000" dirty="0" smtClean="0">
                <a:latin typeface="Gill Sans Light"/>
                <a:cs typeface="Gill Sans Light"/>
              </a:rPr>
              <a:t>semejanza del cuerpo con que Jesús resucitó. Esto pasará el día del Rapto.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658</TotalTime>
  <Words>1151</Words>
  <Application>Microsoft Macintosh PowerPoint</Application>
  <PresentationFormat>Presentación en pantalla (4:3)</PresentationFormat>
  <Paragraphs>60</Paragraphs>
  <Slides>26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26</vt:i4>
      </vt:variant>
    </vt:vector>
  </HeadingPairs>
  <TitlesOfParts>
    <vt:vector size="27" baseType="lpstr">
      <vt:lpstr>Office Theme</vt:lpstr>
      <vt:lpstr>Presentación de PowerPoint</vt:lpstr>
      <vt:lpstr>Que el conferencista inicie con un testimonio de una persona que estuvo cerca del suicidio pero que recuperó  la esperanza  al encontrarse con Jesús</vt:lpstr>
      <vt:lpstr>1° Tesalonicenses 4:16</vt:lpstr>
      <vt:lpstr>2° Corintios 5:17</vt:lpstr>
      <vt:lpstr>La nueva creación de Dios</vt:lpstr>
      <vt:lpstr>La nueva creación de Dios</vt:lpstr>
      <vt:lpstr>Apocalipsis 19:11-16</vt:lpstr>
      <vt:lpstr>Apocalipsis 19:11-16</vt:lpstr>
      <vt:lpstr>1. La  Segunda      Venida de Cristo</vt:lpstr>
      <vt:lpstr>1. La  Segunda      Venida de Cristo</vt:lpstr>
      <vt:lpstr>Apocalipsis 20:12</vt:lpstr>
      <vt:lpstr>2. El Juicio del Gran      Trono Blanco </vt:lpstr>
      <vt:lpstr>Apocalipsis 21:1-4</vt:lpstr>
      <vt:lpstr>Apocalipsis 21:1-4</vt:lpstr>
      <vt:lpstr>3. La Nueva Jerusalén</vt:lpstr>
      <vt:lpstr>3. La Nueva Jerusalén</vt:lpstr>
      <vt:lpstr>Apocalipsis 21:7-8</vt:lpstr>
      <vt:lpstr>La Segunda Muerte</vt:lpstr>
      <vt:lpstr>La Segunda Muerte</vt:lpstr>
      <vt:lpstr>Los Rectos</vt:lpstr>
      <vt:lpstr>Los Rectos</vt:lpstr>
      <vt:lpstr>El toque de la final trompeta</vt:lpstr>
      <vt:lpstr>Apocalipsis 22:12-14</vt:lpstr>
      <vt:lpstr>Este es el momento perfecto  para hacer un Pacto con Dios.  Repite conmigo: </vt:lpstr>
      <vt:lpstr>“Señor Jesús,  tu eres mi esperanza,  dame la bendición  de vida eterna. Yo prometo entregarte  mi vida y seguirte hasta el fin” “Concede que mi nombre sea escrito en el Libro de la Vida Eterna”.</vt:lpstr>
      <vt:lpstr>Presentación de PowerPoint</vt:lpstr>
    </vt:vector>
  </TitlesOfParts>
  <Company>California State University: Long Beach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Thessalonians 4:16</dc:title>
  <dc:creator>Ismael Martin del Campo</dc:creator>
  <cp:lastModifiedBy>user</cp:lastModifiedBy>
  <cp:revision>63</cp:revision>
  <dcterms:created xsi:type="dcterms:W3CDTF">2012-06-01T12:21:56Z</dcterms:created>
  <dcterms:modified xsi:type="dcterms:W3CDTF">2013-04-02T08:04:56Z</dcterms:modified>
</cp:coreProperties>
</file>