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65" r:id="rId2"/>
    <p:sldId id="256" r:id="rId3"/>
    <p:sldId id="257" r:id="rId4"/>
    <p:sldId id="258" r:id="rId5"/>
    <p:sldId id="273" r:id="rId6"/>
    <p:sldId id="259" r:id="rId7"/>
    <p:sldId id="274" r:id="rId8"/>
    <p:sldId id="260" r:id="rId9"/>
    <p:sldId id="275" r:id="rId10"/>
    <p:sldId id="261" r:id="rId11"/>
    <p:sldId id="276" r:id="rId12"/>
    <p:sldId id="262" r:id="rId13"/>
    <p:sldId id="277" r:id="rId14"/>
    <p:sldId id="266" r:id="rId15"/>
    <p:sldId id="267" r:id="rId16"/>
    <p:sldId id="278" r:id="rId17"/>
    <p:sldId id="268" r:id="rId18"/>
    <p:sldId id="279" r:id="rId19"/>
    <p:sldId id="269" r:id="rId20"/>
    <p:sldId id="280" r:id="rId21"/>
    <p:sldId id="270" r:id="rId22"/>
    <p:sldId id="281" r:id="rId23"/>
    <p:sldId id="263" r:id="rId24"/>
    <p:sldId id="282" r:id="rId25"/>
    <p:sldId id="264" r:id="rId26"/>
    <p:sldId id="283" r:id="rId27"/>
    <p:sldId id="271" r:id="rId28"/>
    <p:sldId id="27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printerSettings" Target="printerSettings/printerSettings1.bin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41B13-A637-3F41-8364-2FC79E7E0ADC}" type="datetimeFigureOut">
              <a:rPr lang="es-ES_tradnl" smtClean="0"/>
              <a:t>01/04/13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5C676-073C-E342-BB74-FD5CB1DD308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449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5C676-073C-E342-BB74-FD5CB1DD3083}" type="slidenum">
              <a:rPr lang="es-ES_tradnl" smtClean="0"/>
              <a:t>16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9FA-EE0D-A943-AF30-E649BD0FB2B2}" type="datetimeFigureOut">
              <a:rPr lang="en-US" smtClean="0"/>
              <a:pPr/>
              <a:t>01/04/13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8EFB-D814-9D44-AA2B-056648B66F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9FA-EE0D-A943-AF30-E649BD0FB2B2}" type="datetimeFigureOut">
              <a:rPr lang="en-US" smtClean="0"/>
              <a:pPr/>
              <a:t>01/04/13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8EFB-D814-9D44-AA2B-056648B66F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9FA-EE0D-A943-AF30-E649BD0FB2B2}" type="datetimeFigureOut">
              <a:rPr lang="en-US" smtClean="0"/>
              <a:pPr/>
              <a:t>01/04/13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8EFB-D814-9D44-AA2B-056648B66F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9FA-EE0D-A943-AF30-E649BD0FB2B2}" type="datetimeFigureOut">
              <a:rPr lang="en-US" smtClean="0"/>
              <a:pPr/>
              <a:t>01/04/13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8EFB-D814-9D44-AA2B-056648B66F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9FA-EE0D-A943-AF30-E649BD0FB2B2}" type="datetimeFigureOut">
              <a:rPr lang="en-US" smtClean="0"/>
              <a:pPr/>
              <a:t>01/04/13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8EFB-D814-9D44-AA2B-056648B66F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9FA-EE0D-A943-AF30-E649BD0FB2B2}" type="datetimeFigureOut">
              <a:rPr lang="en-US" smtClean="0"/>
              <a:pPr/>
              <a:t>01/04/13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8EFB-D814-9D44-AA2B-056648B66F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9FA-EE0D-A943-AF30-E649BD0FB2B2}" type="datetimeFigureOut">
              <a:rPr lang="en-US" smtClean="0"/>
              <a:pPr/>
              <a:t>01/04/13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8EFB-D814-9D44-AA2B-056648B66F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9FA-EE0D-A943-AF30-E649BD0FB2B2}" type="datetimeFigureOut">
              <a:rPr lang="en-US" smtClean="0"/>
              <a:pPr/>
              <a:t>01/04/13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8EFB-D814-9D44-AA2B-056648B66F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9FA-EE0D-A943-AF30-E649BD0FB2B2}" type="datetimeFigureOut">
              <a:rPr lang="en-US" smtClean="0"/>
              <a:pPr/>
              <a:t>01/04/13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8EFB-D814-9D44-AA2B-056648B66F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9FA-EE0D-A943-AF30-E649BD0FB2B2}" type="datetimeFigureOut">
              <a:rPr lang="en-US" smtClean="0"/>
              <a:pPr/>
              <a:t>01/04/13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8EFB-D814-9D44-AA2B-056648B66F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9FA-EE0D-A943-AF30-E649BD0FB2B2}" type="datetimeFigureOut">
              <a:rPr lang="en-US" smtClean="0"/>
              <a:pPr/>
              <a:t>01/04/13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8EFB-D814-9D44-AA2B-056648B66F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59FA-EE0D-A943-AF30-E649BD0FB2B2}" type="datetimeFigureOut">
              <a:rPr lang="en-US" smtClean="0"/>
              <a:pPr/>
              <a:t>01/04/13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78EFB-D814-9D44-AA2B-056648B66F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906"/>
            <a:ext cx="8229600" cy="555632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Que el conferencista inicie </a:t>
            </a:r>
            <a:b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con un testimonio </a:t>
            </a:r>
            <a:b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de cómo al estar lejos de Dios, una de sus relaciones (padres, hijos, cónyuges), fue rota </a:t>
            </a:r>
            <a:b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hasta llegar a la amargura. </a:t>
            </a:r>
            <a:b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Y cómo la presencia de Jesús, llenó de paz su vida, </a:t>
            </a:r>
            <a:b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hasta el punto de llevarle </a:t>
            </a:r>
            <a:b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a restaurar su relación rota.</a:t>
            </a:r>
            <a:endParaRPr lang="es-MX" sz="32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5172"/>
            <a:ext cx="8229600" cy="7900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sz="40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El significado de la Paz</a:t>
            </a:r>
            <a:endParaRPr lang="es-MX" sz="4000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705"/>
            <a:ext cx="8229600" cy="410869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Al nacer Jesús, los ángeles aparecieron en los cielos glorificando a Dios y anunciando paz a los seres humanos. </a:t>
            </a:r>
          </a:p>
          <a:p>
            <a:pPr>
              <a:lnSpc>
                <a:spcPct val="11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En el nacimiento de Jesús, Dios nos regaló la restauración de todas nuestras relaciones rotas.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5172"/>
            <a:ext cx="8229600" cy="7900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sz="40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El significado de la Paz</a:t>
            </a:r>
            <a:endParaRPr lang="es-MX" sz="4000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705"/>
            <a:ext cx="8229600" cy="316381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En Jesús, Dios ha unido su naturaleza divina con nuestra naturaleza humana y de esa forma, puertas eternas se han abierto para nuestra relación con Dios. </a:t>
            </a:r>
            <a:endParaRPr lang="es-MX" sz="40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68186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973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sz="40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 Paz de Dios </a:t>
            </a:r>
            <a:br>
              <a:rPr lang="es-MX" sz="40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30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es Nuestra Protección</a:t>
            </a:r>
            <a:endParaRPr lang="es-MX" sz="3000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3597"/>
            <a:ext cx="8229600" cy="364792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s-MX" sz="3600" b="1" dirty="0" smtClean="0">
                <a:latin typeface="Gill Sans"/>
                <a:cs typeface="Gill Sans"/>
              </a:rPr>
              <a:t>En Cristo Jesús, podemos recibir </a:t>
            </a:r>
          </a:p>
          <a:p>
            <a:pPr>
              <a:lnSpc>
                <a:spcPct val="90000"/>
              </a:lnSpc>
              <a:buNone/>
            </a:pPr>
            <a:r>
              <a:rPr lang="es-MX" sz="3600" b="1" dirty="0" smtClean="0">
                <a:latin typeface="Gill Sans"/>
                <a:cs typeface="Gill Sans"/>
              </a:rPr>
              <a:t>la Paz de Dios que es la medicina </a:t>
            </a:r>
          </a:p>
          <a:p>
            <a:pPr>
              <a:lnSpc>
                <a:spcPct val="90000"/>
              </a:lnSpc>
              <a:buNone/>
            </a:pPr>
            <a:r>
              <a:rPr lang="es-MX" sz="3600" b="1" spc="-150" dirty="0" smtClean="0">
                <a:latin typeface="Gill Sans"/>
                <a:cs typeface="Gill Sans"/>
              </a:rPr>
              <a:t>para sanar todas nuestras relaciones. </a:t>
            </a:r>
          </a:p>
          <a:p>
            <a:pPr>
              <a:lnSpc>
                <a:spcPct val="90000"/>
              </a:lnSpc>
              <a:buNone/>
            </a:pPr>
            <a:r>
              <a:rPr lang="es-MX" sz="3600" b="1" dirty="0" smtClean="0">
                <a:latin typeface="Gill Sans"/>
                <a:cs typeface="Gill Sans"/>
              </a:rPr>
              <a:t>Es algo tan profundo y poderoso </a:t>
            </a:r>
          </a:p>
          <a:p>
            <a:pPr>
              <a:lnSpc>
                <a:spcPct val="90000"/>
              </a:lnSpc>
              <a:buNone/>
            </a:pPr>
            <a:r>
              <a:rPr lang="es-MX" sz="3600" b="1" dirty="0" smtClean="0">
                <a:latin typeface="Gill Sans"/>
                <a:cs typeface="Gill Sans"/>
              </a:rPr>
              <a:t>que la Biblia la describe de esta</a:t>
            </a:r>
          </a:p>
          <a:p>
            <a:pPr>
              <a:lnSpc>
                <a:spcPct val="90000"/>
              </a:lnSpc>
              <a:buNone/>
            </a:pPr>
            <a:r>
              <a:rPr lang="es-MX" sz="3600" b="1" dirty="0" smtClean="0">
                <a:latin typeface="Gill Sans"/>
                <a:cs typeface="Gill Sans"/>
              </a:rPr>
              <a:t>manera: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973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sz="40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 Paz de Dios </a:t>
            </a:r>
            <a:br>
              <a:rPr lang="es-MX" sz="40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30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es Nuestra Protección</a:t>
            </a:r>
            <a:endParaRPr lang="es-MX" sz="3000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6797"/>
            <a:ext cx="8229600" cy="2601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3600" i="1" dirty="0" smtClean="0">
                <a:latin typeface="Gill Sans Light"/>
                <a:cs typeface="Gill Sans Light"/>
              </a:rPr>
              <a:t>“Y la paz de Dios, que sobrepasa todo entendimiento, guardará vuestros corazones </a:t>
            </a:r>
          </a:p>
          <a:p>
            <a:pPr algn="ctr">
              <a:buNone/>
            </a:pPr>
            <a:r>
              <a:rPr lang="es-MX" sz="3600" i="1" dirty="0" smtClean="0">
                <a:latin typeface="Gill Sans Light"/>
                <a:cs typeface="Gill Sans Light"/>
              </a:rPr>
              <a:t>y vuestros pensamientos en Cristo Jesús.”</a:t>
            </a:r>
          </a:p>
          <a:p>
            <a:pPr algn="ctr">
              <a:buNone/>
            </a:pPr>
            <a:r>
              <a:rPr lang="es-MX" sz="3600" b="1" i="1" dirty="0" smtClean="0">
                <a:latin typeface="Gill Sans"/>
                <a:cs typeface="Gill Sans"/>
              </a:rPr>
              <a:t>Filipenses 4:7</a:t>
            </a:r>
          </a:p>
          <a:p>
            <a:endParaRPr lang="es-MX" sz="3600" dirty="0" smtClean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80763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1457"/>
            <a:ext cx="8229600" cy="85419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2 Corintios 5:18</a:t>
            </a:r>
            <a:endParaRPr lang="es-MX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9717"/>
            <a:ext cx="8229600" cy="3698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i="1" dirty="0" smtClean="0">
                <a:latin typeface="Gill Sans Light"/>
                <a:cs typeface="Gill Sans Light"/>
              </a:rPr>
              <a:t>“Y todo esto proviene de Dios, quien nos </a:t>
            </a:r>
            <a:r>
              <a:rPr lang="es-MX" sz="4000" b="1" i="1" dirty="0" smtClean="0">
                <a:latin typeface="Gill Sans"/>
                <a:cs typeface="Gill Sans"/>
              </a:rPr>
              <a:t>reconcilió</a:t>
            </a:r>
            <a:r>
              <a:rPr lang="es-MX" sz="4000" i="1" dirty="0" smtClean="0">
                <a:latin typeface="Gill Sans Light"/>
                <a:cs typeface="Gill Sans Light"/>
              </a:rPr>
              <a:t> consigo mismo por Cristo, y nos dio el ministerio de la reconciliación”:</a:t>
            </a:r>
            <a:endParaRPr lang="en-US" sz="4000" i="1" dirty="0" smtClean="0">
              <a:latin typeface="Gill Sans Light"/>
              <a:cs typeface="Gill Sans Light"/>
            </a:endParaRPr>
          </a:p>
          <a:p>
            <a:pPr marL="0" indent="0" algn="ctr">
              <a:lnSpc>
                <a:spcPct val="50000"/>
              </a:lnSpc>
              <a:buNone/>
            </a:pPr>
            <a:endParaRPr lang="en-US" sz="4000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es-MX" sz="4000" b="1" dirty="0" smtClean="0">
                <a:latin typeface="Gill Sans"/>
                <a:cs typeface="Gill Sans"/>
              </a:rPr>
              <a:t>Reconciliar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s-MX" sz="4000" b="1" dirty="0" smtClean="0">
                <a:latin typeface="Gill Sans"/>
                <a:cs typeface="Gill Sans"/>
              </a:rPr>
              <a:t>significa llevar a la </a:t>
            </a:r>
            <a:r>
              <a:rPr lang="es-ES_tradnl" sz="4000" b="1" dirty="0">
                <a:latin typeface="Gill Sans"/>
                <a:cs typeface="Gill Sans"/>
              </a:rPr>
              <a:t>comunión</a:t>
            </a:r>
            <a:r>
              <a:rPr lang="es-MX" sz="4000" b="1" dirty="0" smtClean="0">
                <a:latin typeface="Gill Sans"/>
                <a:cs typeface="Gill Sans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583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El Hijo Pródigo: </a:t>
            </a:r>
            <a:br>
              <a:rPr lang="es-MX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33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 bendición de la Paz</a:t>
            </a:r>
            <a:endParaRPr lang="es-MX" sz="33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2568"/>
            <a:ext cx="8006080" cy="2231992"/>
          </a:xfrm>
        </p:spPr>
        <p:txBody>
          <a:bodyPr>
            <a:noAutofit/>
          </a:bodyPr>
          <a:lstStyle/>
          <a:p>
            <a:pPr marL="514350" indent="-514350" algn="ctr">
              <a:lnSpc>
                <a:spcPct val="90000"/>
              </a:lnSpc>
              <a:buNone/>
            </a:pPr>
            <a:r>
              <a:rPr lang="es-MX" sz="4400" i="1" dirty="0" smtClean="0">
                <a:latin typeface="Gill Sans"/>
                <a:cs typeface="Gill Sans"/>
              </a:rPr>
              <a:t>El hijo pródigo rompió su relación </a:t>
            </a:r>
          </a:p>
          <a:p>
            <a:pPr marL="514350" indent="-514350" algn="ctr">
              <a:lnSpc>
                <a:spcPct val="90000"/>
              </a:lnSpc>
              <a:buNone/>
            </a:pPr>
            <a:r>
              <a:rPr lang="es-MX" sz="4400" i="1" dirty="0" smtClean="0">
                <a:latin typeface="Gill Sans"/>
                <a:cs typeface="Gill Sans"/>
              </a:rPr>
              <a:t>con su padre y con todos los que </a:t>
            </a:r>
          </a:p>
          <a:p>
            <a:pPr marL="514350" indent="-514350" algn="ctr">
              <a:lnSpc>
                <a:spcPct val="90000"/>
              </a:lnSpc>
              <a:buNone/>
            </a:pPr>
            <a:r>
              <a:rPr lang="es-MX" sz="4400" i="1" dirty="0" smtClean="0">
                <a:latin typeface="Gill Sans"/>
                <a:cs typeface="Gill Sans"/>
              </a:rPr>
              <a:t>le rodeaban en casa.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583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El Hijo Pródigo: </a:t>
            </a:r>
            <a:br>
              <a:rPr lang="es-MX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33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 bendición de la Paz</a:t>
            </a:r>
            <a:endParaRPr lang="es-MX" sz="33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9208"/>
            <a:ext cx="8229600" cy="3774598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s-MX" sz="3400" i="1" dirty="0" smtClean="0">
                <a:latin typeface="Gill Sans Light"/>
                <a:cs typeface="Gill Sans Light"/>
              </a:rPr>
              <a:t>También Jesús dijo: “Un hombre tenía dos hijos,</a:t>
            </a:r>
            <a:r>
              <a:rPr lang="es-MX" sz="3400" i="1" baseline="30000" dirty="0" smtClean="0">
                <a:latin typeface="Gill Sans Light"/>
                <a:cs typeface="Gill Sans Light"/>
              </a:rPr>
              <a:t> </a:t>
            </a:r>
            <a:r>
              <a:rPr lang="es-MX" sz="3400" i="1" dirty="0" smtClean="0">
                <a:latin typeface="Gill Sans Light"/>
                <a:cs typeface="Gill Sans Light"/>
              </a:rPr>
              <a:t>y el menor de ellos dijo a su padre: “Padre, dame la parte de los bienes que me corresponde.” Y les repartió los bienes.</a:t>
            </a:r>
            <a:r>
              <a:rPr lang="es-MX" sz="3400" i="1" baseline="30000" dirty="0" smtClean="0">
                <a:latin typeface="Gill Sans Light"/>
                <a:cs typeface="Gill Sans Light"/>
              </a:rPr>
              <a:t> </a:t>
            </a:r>
            <a:r>
              <a:rPr lang="es-MX" sz="3400" i="1" dirty="0" smtClean="0">
                <a:latin typeface="Gill Sans Light"/>
                <a:cs typeface="Gill Sans Light"/>
              </a:rPr>
              <a:t>No muchos días después, juntándolo todo, el hijo menor se fue lejos a una provincia apartada, y allí desperdició sus bienes viviendo perdidamente”. </a:t>
            </a:r>
            <a:r>
              <a:rPr lang="es-MX" sz="3400" b="1" i="1" dirty="0" smtClean="0">
                <a:latin typeface="Gill Sans"/>
                <a:cs typeface="Gill Sans"/>
              </a:rPr>
              <a:t>Lucas 15:11-13</a:t>
            </a:r>
          </a:p>
        </p:txBody>
      </p:sp>
    </p:spTree>
    <p:extLst>
      <p:ext uri="{BB962C8B-B14F-4D97-AF65-F5344CB8AC3E}">
        <p14:creationId xmlns:p14="http://schemas.microsoft.com/office/powerpoint/2010/main" val="1382737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8311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¿Qué 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destruye </a:t>
            </a:r>
            <a:b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nuestras 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relaciones?</a:t>
            </a:r>
            <a:endParaRPr lang="es-MX" sz="3600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6433"/>
            <a:ext cx="8229600" cy="30298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600" b="1" dirty="0" smtClean="0">
                <a:latin typeface="Gill Sans"/>
                <a:cs typeface="Gill Sans"/>
              </a:rPr>
              <a:t>Amargura:</a:t>
            </a:r>
          </a:p>
          <a:p>
            <a:pPr marL="0" indent="0" algn="ctr">
              <a:buNone/>
            </a:pPr>
            <a:r>
              <a:rPr lang="es-MX" sz="3600" i="1" dirty="0" smtClean="0">
                <a:latin typeface="Gill Sans Light"/>
                <a:cs typeface="Gill Sans Light"/>
              </a:rPr>
              <a:t>“Mirad bien, para que ninguno deje de alcanzar la gracia de Dios, y para que no brote ninguna raíz de amargura que os perturbe y contamine a muchos”. </a:t>
            </a:r>
            <a:r>
              <a:rPr lang="es-MX" sz="3600" i="1" dirty="0" smtClean="0">
                <a:latin typeface="Gill Sans"/>
                <a:cs typeface="Gill Sans"/>
              </a:rPr>
              <a:t>Hebreos 12:15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8311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sz="3600" b="1" dirty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¿Qué 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destruye </a:t>
            </a:r>
            <a:b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nuestras 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relaciones?</a:t>
            </a:r>
            <a:endParaRPr lang="es-MX" sz="3600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76913"/>
            <a:ext cx="8229600" cy="29688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600" b="1" dirty="0" smtClean="0">
                <a:latin typeface="Gill Sans"/>
                <a:cs typeface="Gill Sans"/>
              </a:rPr>
              <a:t>Odio:</a:t>
            </a:r>
          </a:p>
          <a:p>
            <a:pPr marL="0" indent="0" algn="ctr">
              <a:buNone/>
            </a:pPr>
            <a:r>
              <a:rPr lang="es-MX" sz="3600" i="1" dirty="0" smtClean="0">
                <a:latin typeface="Gill Sans Light"/>
                <a:cs typeface="Gill Sans Light"/>
              </a:rPr>
              <a:t>“Si alguno dice: “Yo amo a Dios”, pero odia a su hermano, es mentiroso, pues el que no ama a su hermano a quien ha visto, ¿cómo puede amar a Dios a quien no ha visto?”</a:t>
            </a:r>
            <a:r>
              <a:rPr lang="es-MX" sz="3600" i="1" dirty="0" smtClean="0">
                <a:latin typeface="Gill Sans"/>
                <a:cs typeface="Gill Sans"/>
              </a:rPr>
              <a:t>1 Juan 4:20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1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7048"/>
            <a:ext cx="8229600" cy="78908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Lucas 15:20-24</a:t>
            </a:r>
            <a:endParaRPr lang="en-US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81"/>
            <a:ext cx="8229600" cy="34664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600" i="1" baseline="30000" dirty="0" smtClean="0">
                <a:latin typeface="Gill Sans Light"/>
                <a:cs typeface="Gill Sans Light"/>
              </a:rPr>
              <a:t>20 </a:t>
            </a:r>
            <a:r>
              <a:rPr lang="es-MX" sz="3600" i="1" dirty="0" smtClean="0">
                <a:latin typeface="Gill Sans Light"/>
                <a:cs typeface="Gill Sans Light"/>
              </a:rPr>
              <a:t>Entonces se levantó y fue a su padre. Cuando aún estaba lejos, lo vio su padre y fue movido a misericordia, y corrió y se echó sobre su cuello y lo besó. </a:t>
            </a:r>
            <a:r>
              <a:rPr lang="es-MX" sz="3600" i="1" baseline="30000" dirty="0" smtClean="0">
                <a:latin typeface="Gill Sans Light"/>
                <a:cs typeface="Gill Sans Light"/>
              </a:rPr>
              <a:t>21 </a:t>
            </a:r>
            <a:r>
              <a:rPr lang="es-MX" sz="3600" i="1" dirty="0" smtClean="0">
                <a:latin typeface="Gill Sans Light"/>
                <a:cs typeface="Gill Sans Light"/>
              </a:rPr>
              <a:t>El hijo le dijo: “Padre, he pecado contra el cielo y contra ti, y ya no soy digno de ser llamado tu hijo.”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4. Jesus es nuetra Pa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2115582" y="5351441"/>
            <a:ext cx="6400800" cy="674757"/>
          </a:xfrm>
        </p:spPr>
        <p:txBody>
          <a:bodyPr/>
          <a:lstStyle/>
          <a:p>
            <a:pPr algn="r"/>
            <a:r>
              <a:rPr lang="es-MX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ajan Pro"/>
                <a:cs typeface="Trajan Pro"/>
              </a:rPr>
              <a:t>De la Amargura al Gozo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219"/>
            <a:ext cx="8229600" cy="78908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Lucas 15:20-24</a:t>
            </a:r>
            <a:endParaRPr lang="en-US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6552"/>
            <a:ext cx="8229600" cy="3984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600" i="1" baseline="30000" dirty="0" smtClean="0">
                <a:latin typeface="Gill Sans Light"/>
                <a:cs typeface="Gill Sans Light"/>
              </a:rPr>
              <a:t>22 </a:t>
            </a:r>
            <a:r>
              <a:rPr lang="es-MX" sz="3600" i="1" dirty="0" smtClean="0">
                <a:latin typeface="Gill Sans Light"/>
                <a:cs typeface="Gill Sans Light"/>
              </a:rPr>
              <a:t>Pero el padre dijo a sus siervos: “Sacad el mejor vestido y vestidle; y poned un anillo en su dedo y calzado en sus pies. </a:t>
            </a:r>
            <a:r>
              <a:rPr lang="es-MX" sz="3600" i="1" baseline="30000" dirty="0" smtClean="0">
                <a:latin typeface="Gill Sans Light"/>
                <a:cs typeface="Gill Sans Light"/>
              </a:rPr>
              <a:t>23 </a:t>
            </a:r>
            <a:r>
              <a:rPr lang="es-MX" sz="3600" i="1" dirty="0" smtClean="0">
                <a:latin typeface="Gill Sans Light"/>
                <a:cs typeface="Gill Sans Light"/>
              </a:rPr>
              <a:t>Traed el becerro gordo y matadlo, y comamos y hagamos fiesta, </a:t>
            </a:r>
            <a:r>
              <a:rPr lang="es-MX" sz="3600" i="1" baseline="30000" dirty="0" smtClean="0">
                <a:latin typeface="Gill Sans Light"/>
                <a:cs typeface="Gill Sans Light"/>
              </a:rPr>
              <a:t>24 </a:t>
            </a:r>
            <a:r>
              <a:rPr lang="es-MX" sz="3600" i="1" dirty="0" smtClean="0">
                <a:latin typeface="Gill Sans Light"/>
                <a:cs typeface="Gill Sans Light"/>
              </a:rPr>
              <a:t>porque éste, mi hijo, muerto era y ha revivido; se había perdido y es hallado.” </a:t>
            </a:r>
            <a:r>
              <a:rPr lang="es-MX" sz="3600" i="1" dirty="0">
                <a:latin typeface="Gill Sans Light"/>
                <a:cs typeface="Gill Sans Light"/>
              </a:rPr>
              <a:t> </a:t>
            </a:r>
            <a:r>
              <a:rPr lang="es-MX" sz="3600" i="1" dirty="0" smtClean="0">
                <a:latin typeface="Gill Sans Light"/>
                <a:cs typeface="Gill Sans Light"/>
              </a:rPr>
              <a:t>                    Y comenzaron a regocijarse.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099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6847"/>
            <a:ext cx="8229600" cy="84137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El Hijo Pródigo</a:t>
            </a:r>
            <a:endParaRPr lang="es-MX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77"/>
            <a:ext cx="8229600" cy="41268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El Padre, quien representa a Dios, recibió y abrazó a su hijo, quien nos representa. </a:t>
            </a:r>
          </a:p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Dios no está en cielos distantes condenándonos. Por el contrario, el nos busca, nos llama y nos recibe sin importar como vengamos.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6847"/>
            <a:ext cx="8229600" cy="84137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El Hijo Pródigo</a:t>
            </a:r>
            <a:endParaRPr lang="es-MX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77"/>
            <a:ext cx="8229600" cy="24403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Al recibir el abrazo de Dios de amor  y perdón, recibimos liberación de la amargura y el poder para perdonar    y restaurar nuestras relaciones.</a:t>
            </a:r>
            <a:endParaRPr lang="es-MX" sz="40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026944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371"/>
            <a:ext cx="8229600" cy="892681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sz="3600" b="1" dirty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¿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Qu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é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 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significa la Paz de 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Dios?</a:t>
            </a:r>
            <a:endParaRPr lang="es-MX" sz="3600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2156"/>
            <a:ext cx="8229600" cy="3331204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Que ya no somos extraños o desconocidos para Dios.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s-MX" sz="4000" spc="-150" dirty="0" smtClean="0">
                <a:latin typeface="Gill Sans Light"/>
                <a:cs typeface="Gill Sans Light"/>
              </a:rPr>
              <a:t>Que las </a:t>
            </a:r>
            <a:r>
              <a:rPr lang="es-MX" sz="4000" dirty="0" smtClean="0">
                <a:latin typeface="Gill Sans Light"/>
                <a:cs typeface="Gill Sans Light"/>
              </a:rPr>
              <a:t>relaciones</a:t>
            </a:r>
            <a:r>
              <a:rPr lang="es-MX" sz="4000" spc="-150" dirty="0" smtClean="0">
                <a:latin typeface="Gill Sans Light"/>
                <a:cs typeface="Gill Sans Light"/>
              </a:rPr>
              <a:t> con nuestro </a:t>
            </a:r>
            <a:r>
              <a:rPr lang="es-MX" sz="4000" dirty="0" smtClean="0">
                <a:latin typeface="Gill Sans Light"/>
                <a:cs typeface="Gill Sans Light"/>
              </a:rPr>
              <a:t>cónyuge</a:t>
            </a:r>
            <a:r>
              <a:rPr lang="es-MX" sz="4000" spc="-150" dirty="0" smtClean="0">
                <a:latin typeface="Gill Sans Light"/>
                <a:cs typeface="Gill Sans Light"/>
              </a:rPr>
              <a:t>,</a:t>
            </a:r>
            <a:r>
              <a:rPr lang="es-MX" sz="4000" dirty="0" smtClean="0">
                <a:latin typeface="Gill Sans Light"/>
                <a:cs typeface="Gill Sans Light"/>
              </a:rPr>
              <a:t> padres, hijos, familiares o vecinos pueden ser sanadas, restauradas.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371"/>
            <a:ext cx="8229600" cy="892681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sz="3600" b="1" dirty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¿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Qu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é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 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significa la Paz de </a:t>
            </a:r>
            <a:r>
              <a:rPr lang="es-MX" sz="36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Dios?</a:t>
            </a:r>
            <a:endParaRPr lang="es-MX" sz="3600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2808"/>
            <a:ext cx="8229600" cy="4001764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es-MX" sz="3600" dirty="0" smtClean="0">
                <a:latin typeface="Gill Sans Light"/>
                <a:cs typeface="Gill Sans Light"/>
              </a:rPr>
              <a:t>Que Dios nos transforma en instrumentos de sanidad para nuestras ciudades y buenos mayordomos de la creación. </a:t>
            </a:r>
          </a:p>
          <a:p>
            <a:pPr>
              <a:lnSpc>
                <a:spcPct val="50000"/>
              </a:lnSpc>
              <a:buNone/>
            </a:pPr>
            <a:endParaRPr lang="es-MX" sz="3600" dirty="0" smtClean="0"/>
          </a:p>
          <a:p>
            <a:pPr algn="ctr">
              <a:buNone/>
            </a:pPr>
            <a:r>
              <a:rPr lang="es-MX" sz="3600" i="1" dirty="0" smtClean="0">
                <a:latin typeface="Gill Sans Light"/>
                <a:cs typeface="Gill Sans Light"/>
              </a:rPr>
              <a:t>“Justificados, pues, por la fe, tenemos paz para con Dios por medio de nuestro Señor Jesucristo” </a:t>
            </a:r>
            <a:r>
              <a:rPr lang="es-MX" sz="3600" b="1" i="1" dirty="0" smtClean="0">
                <a:latin typeface="Gill Sans"/>
                <a:cs typeface="Gill Sans"/>
              </a:rPr>
              <a:t>Romanos 5:1</a:t>
            </a:r>
          </a:p>
        </p:txBody>
      </p:sp>
    </p:spTree>
    <p:extLst>
      <p:ext uri="{BB962C8B-B14F-4D97-AF65-F5344CB8AC3E}">
        <p14:creationId xmlns:p14="http://schemas.microsoft.com/office/powerpoint/2010/main" val="14415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8417"/>
            <a:ext cx="8229600" cy="84137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Ya no somos más…</a:t>
            </a:r>
            <a:endParaRPr lang="sk-SK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320" y="2177437"/>
            <a:ext cx="6441440" cy="26804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sk-SK" sz="4000" dirty="0" smtClean="0">
                <a:latin typeface="Gill Sans Light"/>
                <a:cs typeface="Gill Sans Light"/>
              </a:rPr>
              <a:t>…prisioneros de la amargura. </a:t>
            </a:r>
          </a:p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sk-SK" sz="4000" dirty="0" smtClean="0">
                <a:latin typeface="Gill Sans Light"/>
                <a:cs typeface="Gill Sans Light"/>
              </a:rPr>
              <a:t>…prisioneros del odio.</a:t>
            </a:r>
          </a:p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sk-SK" sz="4000" dirty="0" smtClean="0">
                <a:latin typeface="Gill Sans Light"/>
                <a:cs typeface="Gill Sans Light"/>
              </a:rPr>
              <a:t>…prisioneros de la violencia. </a:t>
            </a:r>
          </a:p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sk-SK" sz="4000" dirty="0" smtClean="0">
                <a:latin typeface="Gill Sans Light"/>
                <a:cs typeface="Gill Sans Light"/>
              </a:rPr>
              <a:t>…prisioneros del abuso.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7327"/>
            <a:ext cx="8229600" cy="84137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En Cristo jesús:</a:t>
            </a:r>
            <a:endParaRPr lang="sk-SK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60" y="2094747"/>
            <a:ext cx="8493760" cy="248741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latin typeface="Gill Sans"/>
                <a:cs typeface="Gill Sans"/>
              </a:rPr>
              <a:t>TENEMOS PAZ PARA CON DIOS,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latin typeface="Gill Sans"/>
                <a:cs typeface="Gill Sans"/>
              </a:rPr>
              <a:t>TENEMOS PAZ CON NUESTROS PROJIMOS,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latin typeface="Gill Sans"/>
                <a:cs typeface="Gill Sans"/>
              </a:rPr>
              <a:t>TENEMOS PAZ CON LA CREACION DE DIOS. </a:t>
            </a:r>
          </a:p>
        </p:txBody>
      </p:sp>
    </p:spTree>
    <p:extLst>
      <p:ext uri="{BB962C8B-B14F-4D97-AF65-F5344CB8AC3E}">
        <p14:creationId xmlns:p14="http://schemas.microsoft.com/office/powerpoint/2010/main" val="3918203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765" y="1798697"/>
            <a:ext cx="8229600" cy="401282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MX" sz="3400" i="1" dirty="0" smtClean="0">
                <a:latin typeface="Gill Sans"/>
                <a:cs typeface="Gill Sans"/>
              </a:rPr>
              <a:t>Alza tus manos en oración y pide a Dios </a:t>
            </a:r>
            <a:br>
              <a:rPr lang="es-MX" sz="3400" i="1" dirty="0" smtClean="0">
                <a:latin typeface="Gill Sans"/>
                <a:cs typeface="Gill Sans"/>
              </a:rPr>
            </a:br>
            <a:r>
              <a:rPr lang="es-MX" sz="3400" i="1" dirty="0" smtClean="0">
                <a:latin typeface="Gill Sans"/>
                <a:cs typeface="Gill Sans"/>
              </a:rPr>
              <a:t>que te llene con su presencia, con su paz.</a:t>
            </a:r>
            <a:br>
              <a:rPr lang="es-MX" sz="3400" i="1" dirty="0" smtClean="0">
                <a:latin typeface="Gill Sans"/>
                <a:cs typeface="Gill Sans"/>
              </a:rPr>
            </a:br>
            <a:r>
              <a:rPr lang="es-MX" sz="3400" i="1" dirty="0" smtClean="0">
                <a:latin typeface="Gill Sans"/>
                <a:cs typeface="Gill Sans"/>
              </a:rPr>
              <a:t/>
            </a:r>
            <a:br>
              <a:rPr lang="es-MX" sz="3400" i="1" dirty="0" smtClean="0">
                <a:latin typeface="Gill Sans"/>
                <a:cs typeface="Gill Sans"/>
              </a:rPr>
            </a:br>
            <a:r>
              <a:rPr lang="es-MX" sz="3400" i="1" dirty="0" smtClean="0">
                <a:latin typeface="Gill Sans"/>
                <a:cs typeface="Gill Sans"/>
              </a:rPr>
              <a:t>Experimenta su amor y perdón.</a:t>
            </a:r>
            <a:br>
              <a:rPr lang="es-MX" sz="3400" i="1" dirty="0" smtClean="0">
                <a:latin typeface="Gill Sans"/>
                <a:cs typeface="Gill Sans"/>
              </a:rPr>
            </a:br>
            <a:r>
              <a:rPr lang="es-MX" sz="3400" i="1" dirty="0" smtClean="0">
                <a:latin typeface="Gill Sans"/>
                <a:cs typeface="Gill Sans"/>
              </a:rPr>
              <a:t>Si fuíste lastimado o herido, </a:t>
            </a:r>
            <a:br>
              <a:rPr lang="es-MX" sz="3400" i="1" dirty="0" smtClean="0">
                <a:latin typeface="Gill Sans"/>
                <a:cs typeface="Gill Sans"/>
              </a:rPr>
            </a:br>
            <a:r>
              <a:rPr lang="es-MX" sz="3400" i="1" dirty="0" smtClean="0">
                <a:latin typeface="Gill Sans"/>
                <a:cs typeface="Gill Sans"/>
              </a:rPr>
              <a:t>recibe de Dios sanidad y liberación.</a:t>
            </a:r>
            <a:br>
              <a:rPr lang="es-MX" sz="3400" i="1" dirty="0" smtClean="0">
                <a:latin typeface="Gill Sans"/>
                <a:cs typeface="Gill Sans"/>
              </a:rPr>
            </a:br>
            <a:r>
              <a:rPr lang="es-MX" sz="3400" i="1" dirty="0" smtClean="0">
                <a:latin typeface="Gill Sans"/>
                <a:cs typeface="Gill Sans"/>
              </a:rPr>
              <a:t/>
            </a:r>
            <a:br>
              <a:rPr lang="es-MX" sz="3400" i="1" dirty="0" smtClean="0">
                <a:latin typeface="Gill Sans"/>
                <a:cs typeface="Gill Sans"/>
              </a:rPr>
            </a:br>
            <a:r>
              <a:rPr lang="es-MX" sz="3400" i="1" dirty="0" smtClean="0">
                <a:latin typeface="Gill Sans"/>
                <a:cs typeface="Gill Sans"/>
              </a:rPr>
              <a:t>Pide a Dios en su Presencia, poder para perdonar.</a:t>
            </a:r>
            <a:endParaRPr lang="es-MX" sz="3400" i="1" dirty="0">
              <a:latin typeface="Gill Sans"/>
              <a:cs typeface="Gill San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957327"/>
            <a:ext cx="8229600" cy="841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Oración</a:t>
            </a:r>
            <a:endParaRPr lang="sk-SK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4. Jesus es nuetra Pa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115582" y="5351441"/>
            <a:ext cx="6400800" cy="674757"/>
          </a:xfrm>
        </p:spPr>
        <p:txBody>
          <a:bodyPr/>
          <a:lstStyle/>
          <a:p>
            <a:pPr algn="r"/>
            <a:r>
              <a:rPr lang="es-MX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ajan Pro"/>
                <a:cs typeface="Trajan Pro"/>
              </a:rPr>
              <a:t>De la Amargura al Gozo</a:t>
            </a:r>
          </a:p>
        </p:txBody>
      </p:sp>
    </p:spTree>
    <p:extLst>
      <p:ext uri="{BB962C8B-B14F-4D97-AF65-F5344CB8AC3E}">
        <p14:creationId xmlns:p14="http://schemas.microsoft.com/office/powerpoint/2010/main" val="418495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107"/>
            <a:ext cx="8229600" cy="84075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Lucas 2:14</a:t>
            </a:r>
            <a:endParaRPr lang="en-US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5108"/>
            <a:ext cx="8229600" cy="31926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5400" i="1" dirty="0" smtClean="0">
                <a:latin typeface="Gill Sans Light"/>
                <a:cs typeface="Gill Sans Light"/>
              </a:rPr>
              <a:t>¡Gloria a Dios en las alturas</a:t>
            </a:r>
            <a:br>
              <a:rPr lang="es-MX" sz="5400" i="1" dirty="0" smtClean="0">
                <a:latin typeface="Gill Sans Light"/>
                <a:cs typeface="Gill Sans Light"/>
              </a:rPr>
            </a:br>
            <a:r>
              <a:rPr lang="es-MX" sz="5400" i="1" dirty="0" smtClean="0">
                <a:latin typeface="Gill Sans Light"/>
                <a:cs typeface="Gill Sans Light"/>
              </a:rPr>
              <a:t>y en la tierra </a:t>
            </a:r>
            <a:r>
              <a:rPr lang="es-MX" sz="5400" b="1" i="1" dirty="0" smtClean="0">
                <a:latin typeface="Gill Sans"/>
                <a:cs typeface="Gill Sans"/>
              </a:rPr>
              <a:t>paz</a:t>
            </a:r>
            <a:r>
              <a:rPr lang="es-MX" sz="5400" i="1" dirty="0" smtClean="0">
                <a:latin typeface="Gill Sans Light"/>
                <a:cs typeface="Gill Sans Light"/>
              </a:rPr>
              <a:t>,</a:t>
            </a:r>
            <a:br>
              <a:rPr lang="es-MX" sz="5400" i="1" dirty="0" smtClean="0">
                <a:latin typeface="Gill Sans Light"/>
                <a:cs typeface="Gill Sans Light"/>
              </a:rPr>
            </a:br>
            <a:r>
              <a:rPr lang="es-MX" sz="5400" i="1" dirty="0" smtClean="0">
                <a:latin typeface="Gill Sans Light"/>
                <a:cs typeface="Gill Sans Light"/>
              </a:rPr>
              <a:t>buena voluntad para con los hombres!</a:t>
            </a:r>
            <a:endParaRPr lang="en-US" sz="5400" i="1" dirty="0" smtClean="0">
              <a:latin typeface="Gill Sans Light"/>
              <a:cs typeface="Gill Sans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04"/>
            <a:ext cx="8229600" cy="79006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Shalom</a:t>
            </a:r>
            <a:endParaRPr lang="en-US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037"/>
            <a:ext cx="8229600" cy="26991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Shalom es paz en hebreo. </a:t>
            </a:r>
          </a:p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Pero, ¿qué es paz?</a:t>
            </a:r>
          </a:p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Nuestra definición común de paz es “ausencia de guerra”.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184"/>
            <a:ext cx="8229600" cy="79006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Shalom</a:t>
            </a:r>
            <a:endParaRPr lang="en-US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2717"/>
            <a:ext cx="8229600" cy="35525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Pero la palabra hebrea para paz es mucho más profunda y de mayor riqueza. </a:t>
            </a:r>
          </a:p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Shalom tiene que ver con nuestras relaciones</a:t>
            </a:r>
            <a:r>
              <a:rPr lang="es-MX" sz="4000" spc="-150" dirty="0" smtClean="0">
                <a:latin typeface="Gill Sans Light"/>
                <a:cs typeface="Gill Sans Light"/>
              </a:rPr>
              <a:t>. Shalom </a:t>
            </a:r>
            <a:r>
              <a:rPr lang="es-MX" sz="4000" dirty="0" smtClean="0">
                <a:latin typeface="Gill Sans Light"/>
                <a:cs typeface="Gill Sans Light"/>
              </a:rPr>
              <a:t>significa</a:t>
            </a:r>
            <a:r>
              <a:rPr lang="es-MX" sz="4000" spc="-150" dirty="0" smtClean="0">
                <a:latin typeface="Gill Sans Light"/>
                <a:cs typeface="Gill Sans Light"/>
              </a:rPr>
              <a:t> que </a:t>
            </a:r>
            <a:r>
              <a:rPr lang="es-MX" sz="4000" b="1" dirty="0" smtClean="0">
                <a:latin typeface="Gill Sans"/>
                <a:cs typeface="Gill Sans"/>
              </a:rPr>
              <a:t>todas</a:t>
            </a:r>
            <a:r>
              <a:rPr lang="es-MX" sz="4000" dirty="0" smtClean="0">
                <a:latin typeface="Gill Sans Light"/>
                <a:cs typeface="Gill Sans Light"/>
              </a:rPr>
              <a:t> nuestras relaciones están </a:t>
            </a:r>
            <a:r>
              <a:rPr lang="es-MX" sz="4000" b="1" dirty="0" smtClean="0">
                <a:latin typeface="Gill Sans"/>
                <a:cs typeface="Gill Sans"/>
              </a:rPr>
              <a:t>bien. </a:t>
            </a:r>
            <a:endParaRPr lang="es-MX" sz="4000" b="1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20409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9362"/>
            <a:ext cx="8229600" cy="85419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sz="40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El Shalom Quebrantado</a:t>
            </a:r>
            <a:endParaRPr lang="es-MX" sz="4000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5161"/>
            <a:ext cx="8229600" cy="35610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En nuestro mundo el Shalom está quebrantado. </a:t>
            </a:r>
          </a:p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Está roto por el pecado. Cuando nuestro padre Adán pecó, se quebraron, se rompieron las siguientes relaciones: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9522"/>
            <a:ext cx="8229600" cy="85419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sz="4000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El Shalom Quebrantado</a:t>
            </a:r>
            <a:endParaRPr lang="es-MX" sz="4000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5641"/>
            <a:ext cx="8229600" cy="37947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s-MX" sz="4000" dirty="0" smtClean="0">
                <a:latin typeface="Gill Sans Light"/>
                <a:cs typeface="Gill Sans Light"/>
              </a:rPr>
              <a:t>Nuestra relación con Dios. </a:t>
            </a:r>
          </a:p>
          <a:p>
            <a:pPr marL="514350" indent="-514350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s-MX" sz="4000" dirty="0" smtClean="0">
                <a:latin typeface="Gill Sans Light"/>
                <a:cs typeface="Gill Sans Light"/>
              </a:rPr>
              <a:t>Nuestra relación con nuestro prójimo, con nuestros “próximos”. </a:t>
            </a:r>
          </a:p>
          <a:p>
            <a:pPr marL="514350" indent="-514350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s-MX" sz="4000" dirty="0" smtClean="0">
                <a:latin typeface="Gill Sans Light"/>
                <a:cs typeface="Gill Sans Light"/>
              </a:rPr>
              <a:t>Nuestra relación con la creación. </a:t>
            </a:r>
          </a:p>
          <a:p>
            <a:pPr marL="514350" indent="-514350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s-MX" sz="4000" dirty="0" smtClean="0">
                <a:latin typeface="Gill Sans Light"/>
                <a:cs typeface="Gill Sans Light"/>
              </a:rPr>
              <a:t>Y hasta nuestra relación con nosotros mismos. </a:t>
            </a:r>
            <a:endParaRPr lang="es-MX" sz="40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8073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5476"/>
            <a:ext cx="8229600" cy="79006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 Paz Quebrantada</a:t>
            </a:r>
            <a:endParaRPr lang="es-MX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1256"/>
            <a:ext cx="8229600" cy="437387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3800" dirty="0" smtClean="0">
                <a:latin typeface="Gill Sans Light"/>
                <a:cs typeface="Gill Sans Light"/>
              </a:rPr>
              <a:t>Porque nuestra paz estaba rota, eramos </a:t>
            </a:r>
            <a:r>
              <a:rPr lang="es-MX" sz="3800" i="1" dirty="0" smtClean="0">
                <a:latin typeface="Gill Sans Light"/>
                <a:cs typeface="Gill Sans Light"/>
              </a:rPr>
              <a:t>“enemigos de Dios” </a:t>
            </a:r>
            <a:r>
              <a:rPr lang="es-MX" sz="3800" dirty="0" smtClean="0">
                <a:latin typeface="Gill Sans Light"/>
                <a:cs typeface="Gill Sans Light"/>
              </a:rPr>
              <a:t>según </a:t>
            </a:r>
            <a:r>
              <a:rPr lang="es-MX" sz="3800" b="1" dirty="0" smtClean="0">
                <a:latin typeface="Gill Sans Light"/>
                <a:cs typeface="Gill Sans Light"/>
              </a:rPr>
              <a:t>Romanos 5:10.</a:t>
            </a:r>
          </a:p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3800" dirty="0" smtClean="0">
                <a:latin typeface="Gill Sans Light"/>
                <a:cs typeface="Gill Sans Light"/>
              </a:rPr>
              <a:t>Sin la paz, sin el Shalom de Dios, somos rebeldes a Dios, vivímos rodeados de muerte y delincuencia entre los seres humanos. La violencia es una plaga entre las familias y destruímos cada vez más nuestro planeta.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0396"/>
            <a:ext cx="8229600" cy="79006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solidFill>
                  <a:srgbClr val="31859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 Paz Quebrantada</a:t>
            </a:r>
            <a:endParaRPr lang="es-MX" b="1" dirty="0">
              <a:ln w="11430"/>
              <a:solidFill>
                <a:srgbClr val="31859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62761"/>
            <a:ext cx="8229600" cy="38963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3800" dirty="0" smtClean="0">
                <a:latin typeface="Gill Sans Light"/>
                <a:cs typeface="Gill Sans Light"/>
              </a:rPr>
              <a:t>La voluntad de Dios es que su Paz sea restaurada a lo largo de todo el mundo. </a:t>
            </a:r>
          </a:p>
          <a:p>
            <a:pPr>
              <a:lnSpc>
                <a:spcPct val="90000"/>
              </a:lnSpc>
              <a:buClr>
                <a:schemeClr val="accent5">
                  <a:lumMod val="75000"/>
                </a:schemeClr>
              </a:buClr>
            </a:pPr>
            <a:r>
              <a:rPr lang="es-MX" sz="3800" dirty="0" smtClean="0">
                <a:latin typeface="Gill Sans Light"/>
                <a:cs typeface="Gill Sans Light"/>
              </a:rPr>
              <a:t>Jesucristo es nuestra Paz. El es la restauración de nuestra relación con Dios y el es la sanidad de nuestras relaciones con nuestros seres queridos y semejantes. </a:t>
            </a:r>
            <a:endParaRPr lang="es-MX" sz="38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22555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1026</Words>
  <Application>Microsoft Macintosh PowerPoint</Application>
  <PresentationFormat>Presentación en pantalla (4:3)</PresentationFormat>
  <Paragraphs>87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Office Theme</vt:lpstr>
      <vt:lpstr>Que el conferencista inicie  con un testimonio  de cómo al estar lejos de Dios, una de sus relaciones (padres, hijos, cónyuges), fue rota  hasta llegar a la amargura.  Y cómo la presencia de Jesús, llenó de paz su vida,  hasta el punto de llevarle  a restaurar su relación rota.</vt:lpstr>
      <vt:lpstr>Presentación de PowerPoint</vt:lpstr>
      <vt:lpstr>Lucas 2:14</vt:lpstr>
      <vt:lpstr>Shalom</vt:lpstr>
      <vt:lpstr>Shalom</vt:lpstr>
      <vt:lpstr>El Shalom Quebrantado</vt:lpstr>
      <vt:lpstr>El Shalom Quebrantado</vt:lpstr>
      <vt:lpstr>La Paz Quebrantada</vt:lpstr>
      <vt:lpstr>La Paz Quebrantada</vt:lpstr>
      <vt:lpstr>El significado de la Paz</vt:lpstr>
      <vt:lpstr>El significado de la Paz</vt:lpstr>
      <vt:lpstr>La Paz de Dios  es Nuestra Protección</vt:lpstr>
      <vt:lpstr>La Paz de Dios  es Nuestra Protección</vt:lpstr>
      <vt:lpstr>2 Corintios 5:18</vt:lpstr>
      <vt:lpstr>El Hijo Pródigo:  la bendición de la Paz</vt:lpstr>
      <vt:lpstr>El Hijo Pródigo:  la bendición de la Paz</vt:lpstr>
      <vt:lpstr>¿Qué destruye  nuestras relaciones?</vt:lpstr>
      <vt:lpstr>¿Qué destruye  nuestras relaciones?</vt:lpstr>
      <vt:lpstr>Lucas 15:20-24</vt:lpstr>
      <vt:lpstr>Lucas 15:20-24</vt:lpstr>
      <vt:lpstr>El Hijo Pródigo</vt:lpstr>
      <vt:lpstr>El Hijo Pródigo</vt:lpstr>
      <vt:lpstr>¿Qué significa la Paz de Dios?</vt:lpstr>
      <vt:lpstr>¿Qué significa la Paz de Dios?</vt:lpstr>
      <vt:lpstr>Ya no somos más…</vt:lpstr>
      <vt:lpstr>En Cristo jesús:</vt:lpstr>
      <vt:lpstr>Alza tus manos en oración y pide a Dios  que te llene con su presencia, con su paz.  Experimenta su amor y perdón. Si fuíste lastimado o herido,  recibe de Dios sanidad y liberación.  Pide a Dios en su Presencia, poder para perdonar.</vt:lpstr>
      <vt:lpstr>Presentación de PowerPoint</vt:lpstr>
    </vt:vector>
  </TitlesOfParts>
  <Company>California State University: Long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2:14</dc:title>
  <dc:creator>Ismael Martin del Campo</dc:creator>
  <cp:lastModifiedBy>user</cp:lastModifiedBy>
  <cp:revision>78</cp:revision>
  <dcterms:created xsi:type="dcterms:W3CDTF">2012-11-27T18:02:11Z</dcterms:created>
  <dcterms:modified xsi:type="dcterms:W3CDTF">2013-04-02T05:43:57Z</dcterms:modified>
</cp:coreProperties>
</file>