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3" r:id="rId7"/>
    <p:sldId id="264" r:id="rId8"/>
    <p:sldId id="265" r:id="rId9"/>
    <p:sldId id="267" r:id="rId10"/>
    <p:sldId id="260" r:id="rId11"/>
    <p:sldId id="268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2" autoAdjust="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386"/>
            <a:ext cx="8229600" cy="5174081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Que el conferencista inicie con un testimonio de un tiempo de pruebas </a:t>
            </a:r>
            <a:b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y tribulación después </a:t>
            </a:r>
            <a:b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de su conversión y como venció esa situación </a:t>
            </a:r>
            <a:b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por el poder </a:t>
            </a:r>
            <a:b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del Espíritu Santo. </a:t>
            </a:r>
            <a:endParaRPr lang="es-MX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445187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i="1" dirty="0" smtClean="0">
                <a:latin typeface="Gill Sans Light"/>
                <a:cs typeface="Gill Sans Light"/>
              </a:rPr>
              <a:t>“</a:t>
            </a:r>
            <a:r>
              <a:rPr lang="es-ES_tradnl" sz="3200" i="1" dirty="0">
                <a:latin typeface="Gill Sans Light"/>
                <a:cs typeface="Gill Sans Light"/>
              </a:rPr>
              <a:t>Y manifiestas son las obras de la carne, que son: adulterio, fornicación, inmundicia, lascivia, </a:t>
            </a:r>
            <a:r>
              <a:rPr lang="es-ES_tradnl" sz="3200" i="1" dirty="0" smtClean="0">
                <a:latin typeface="Gill Sans Light"/>
                <a:cs typeface="Gill Sans Light"/>
              </a:rPr>
              <a:t>idolatría</a:t>
            </a:r>
            <a:r>
              <a:rPr lang="es-ES_tradnl" sz="3200" i="1" dirty="0">
                <a:latin typeface="Gill Sans Light"/>
                <a:cs typeface="Gill Sans Light"/>
              </a:rPr>
              <a:t>, hechicerías, enemistades, pleitos, celos, iras, contiendas, disensiones, </a:t>
            </a:r>
            <a:r>
              <a:rPr lang="es-ES_tradnl" sz="3200" i="1" dirty="0" smtClean="0">
                <a:latin typeface="Gill Sans Light"/>
                <a:cs typeface="Gill Sans Light"/>
              </a:rPr>
              <a:t>herejías, envidias</a:t>
            </a:r>
            <a:r>
              <a:rPr lang="es-ES_tradnl" sz="3200" i="1" dirty="0">
                <a:latin typeface="Gill Sans Light"/>
                <a:cs typeface="Gill Sans Light"/>
              </a:rPr>
              <a:t>, homicidios, borracheras, orgías, y cosas semejantes a estas; acerca de las cuales os amonesto, como ya os lo he dicho antes, que</a:t>
            </a:r>
            <a:r>
              <a:rPr lang="es-ES_tradnl" sz="3200" i="1" dirty="0">
                <a:latin typeface="Gill Sans"/>
                <a:cs typeface="Gill Sans"/>
              </a:rPr>
              <a:t> </a:t>
            </a:r>
            <a:r>
              <a:rPr lang="es-ES_tradnl" sz="3200" b="1" i="1" dirty="0">
                <a:latin typeface="Gill Sans"/>
                <a:cs typeface="Gill Sans"/>
              </a:rPr>
              <a:t>los que practican tales cosas no heredarán el reino de </a:t>
            </a:r>
            <a:r>
              <a:rPr lang="es-ES_tradnl" sz="3200" b="1" i="1" dirty="0" smtClean="0">
                <a:latin typeface="Gill Sans"/>
                <a:cs typeface="Gill Sans"/>
              </a:rPr>
              <a:t>Dios”</a:t>
            </a:r>
            <a:r>
              <a:rPr lang="es-ES_tradnl" sz="3200" i="1" dirty="0" smtClean="0">
                <a:latin typeface="Gill Sans"/>
                <a:cs typeface="Gill Sans"/>
              </a:rPr>
              <a:t> </a:t>
            </a:r>
            <a:r>
              <a:rPr lang="en-US" sz="3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Galatians </a:t>
            </a:r>
            <a:r>
              <a:rPr lang="en-US" sz="3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5:19-</a:t>
            </a:r>
            <a:r>
              <a:rPr lang="en-US" sz="3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21</a:t>
            </a:r>
            <a:endParaRPr lang="en-US" sz="3000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55873"/>
            <a:ext cx="8229600" cy="8554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Las obras de la carne</a:t>
            </a:r>
            <a:endParaRPr lang="es-MX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758538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Gill Sans Light"/>
                <a:cs typeface="Gill Sans Light"/>
              </a:rPr>
              <a:t>“Mas el fruto del Espíritu es amor, gozo, paz, paciencia, benignidad, bondad, fe, mansedumbre, templanza;              contra tales cosas no hay ley.”</a:t>
            </a:r>
            <a:r>
              <a:rPr lang="es-MX" sz="4000" dirty="0" smtClean="0">
                <a:latin typeface="Gill Sans Light"/>
                <a:cs typeface="Gill Sans Light"/>
              </a:rPr>
              <a:t> </a:t>
            </a:r>
          </a:p>
          <a:p>
            <a:pPr algn="ctr"/>
            <a:r>
              <a:rPr lang="es-MX" sz="32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Gálatas 5:22-23.</a:t>
            </a:r>
            <a:endParaRPr lang="es-MX" sz="3200" b="1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53952"/>
            <a:ext cx="8229600" cy="177335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MX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Estos son los frutos de vivir </a:t>
            </a:r>
            <a:r>
              <a:rPr lang="es-MX" sz="3800" b="1" i="1" dirty="0" smtClean="0">
                <a:latin typeface="Gill Sans"/>
                <a:cs typeface="Gill Sans"/>
              </a:rPr>
              <a:t>victoriosamente</a:t>
            </a:r>
            <a:r>
              <a:rPr lang="es-MX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/>
            </a:r>
            <a:br>
              <a:rPr lang="es-MX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s-MX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en el poder del Espíritu Santo</a:t>
            </a:r>
            <a:endParaRPr lang="es-MX" sz="3800" b="1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75870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216"/>
            <a:ext cx="8229600" cy="84505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evidencia de la Victoria</a:t>
            </a:r>
            <a:endParaRPr lang="es-ES_tradnl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18320"/>
            <a:ext cx="8229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800" i="1" dirty="0" smtClean="0">
                <a:latin typeface="Gill Sans Light"/>
                <a:cs typeface="Gill Sans Light"/>
              </a:rPr>
              <a:t>“Por sus frutos los </a:t>
            </a:r>
            <a:r>
              <a:rPr lang="es-ES_tradnl" sz="3800" i="1" dirty="0" smtClean="0">
                <a:latin typeface="Gill Sans Light"/>
                <a:cs typeface="Gill Sans Light"/>
              </a:rPr>
              <a:t>conoceréis”</a:t>
            </a:r>
            <a:endParaRPr lang="es-ES_tradnl" sz="3800" i="1" dirty="0" smtClean="0">
              <a:latin typeface="Gill Sans Light"/>
              <a:cs typeface="Gill Sans Light"/>
            </a:endParaRPr>
          </a:p>
          <a:p>
            <a:pPr algn="ctr"/>
            <a:r>
              <a:rPr lang="es-ES_tradnl" sz="2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Mateo </a:t>
            </a:r>
            <a:r>
              <a:rPr lang="es-ES_tradnl" sz="2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7:</a:t>
            </a:r>
            <a:r>
              <a:rPr lang="es-ES_tradnl" sz="2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16</a:t>
            </a:r>
            <a:endParaRPr lang="es-ES_tradnl" sz="2800" i="1" dirty="0" smtClean="0">
              <a:solidFill>
                <a:srgbClr val="9D0F1E"/>
              </a:solidFill>
              <a:latin typeface="Gill Sans"/>
              <a:cs typeface="Gill Sans"/>
            </a:endParaRPr>
          </a:p>
          <a:p>
            <a:pPr algn="ctr">
              <a:lnSpc>
                <a:spcPct val="50000"/>
              </a:lnSpc>
            </a:pPr>
            <a:endParaRPr lang="es-ES_tradnl" sz="3200" i="1" dirty="0" smtClean="0">
              <a:latin typeface="Gill Sans"/>
              <a:cs typeface="Gill Sans"/>
            </a:endParaRPr>
          </a:p>
          <a:p>
            <a:pPr marL="514350" indent="-514350">
              <a:buClr>
                <a:srgbClr val="9D0F1E"/>
              </a:buClr>
              <a:buFont typeface="Arial"/>
              <a:buChar char="•"/>
            </a:pPr>
            <a:r>
              <a:rPr lang="es-ES_tradnl" sz="3200" dirty="0" smtClean="0">
                <a:latin typeface="Gill Sans Light"/>
                <a:cs typeface="Gill Sans Light"/>
              </a:rPr>
              <a:t>Dios ha prometido </a:t>
            </a:r>
            <a:r>
              <a:rPr lang="es-ES_tradnl" sz="3200" b="1" dirty="0" smtClean="0">
                <a:latin typeface="Gill Sans"/>
                <a:cs typeface="Gill Sans"/>
              </a:rPr>
              <a:t>nunca</a:t>
            </a:r>
            <a:r>
              <a:rPr lang="es-ES_tradnl" sz="3200" dirty="0" smtClean="0">
                <a:latin typeface="Gill Sans"/>
                <a:cs typeface="Gill Sans"/>
              </a:rPr>
              <a:t> </a:t>
            </a:r>
            <a:r>
              <a:rPr lang="es-ES_tradnl" sz="3200" dirty="0" smtClean="0">
                <a:latin typeface="Gill Sans Light"/>
                <a:cs typeface="Gill Sans Light"/>
              </a:rPr>
              <a:t>desampararnos por su Espíritu Santo. Y es por el Espíritu Santo que vencemos al mundo. </a:t>
            </a:r>
          </a:p>
          <a:p>
            <a:pPr marL="514350" indent="-514350">
              <a:lnSpc>
                <a:spcPct val="50000"/>
              </a:lnSpc>
              <a:buClr>
                <a:srgbClr val="9D0F1E"/>
              </a:buClr>
              <a:buFont typeface="Arial"/>
              <a:buChar char="•"/>
            </a:pPr>
            <a:endParaRPr lang="es-ES_tradnl" sz="3200" dirty="0" smtClean="0">
              <a:latin typeface="Gill Sans"/>
              <a:cs typeface="Gill Sans"/>
            </a:endParaRPr>
          </a:p>
          <a:p>
            <a:pPr marL="514350" indent="-514350">
              <a:buClr>
                <a:srgbClr val="9D0F1E"/>
              </a:buClr>
              <a:buFont typeface="Arial"/>
              <a:buChar char="•"/>
            </a:pPr>
            <a:r>
              <a:rPr lang="es-ES_tradnl" sz="3200" dirty="0" smtClean="0">
                <a:latin typeface="Gill Sans Light"/>
                <a:cs typeface="Gill Sans Light"/>
              </a:rPr>
              <a:t>Pon toda tu confianza de Dios, déjalo que guie tus pasos y siempre vivirás en </a:t>
            </a:r>
            <a:r>
              <a:rPr lang="es-ES_tradnl" sz="3200" b="1" dirty="0" smtClean="0">
                <a:latin typeface="Gill Sans"/>
                <a:cs typeface="Gill Sans"/>
              </a:rPr>
              <a:t>victoria</a:t>
            </a:r>
            <a:r>
              <a:rPr lang="es-ES_tradnl" sz="3200" dirty="0" smtClean="0">
                <a:latin typeface="Gill Sans"/>
                <a:cs typeface="Gill Sans"/>
              </a:rPr>
              <a:t>. </a:t>
            </a:r>
            <a:endParaRPr lang="en-US" sz="2600" i="1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7053"/>
            <a:ext cx="8229600" cy="3560434"/>
          </a:xfrm>
        </p:spPr>
        <p:txBody>
          <a:bodyPr>
            <a:noAutofit/>
          </a:bodyPr>
          <a:lstStyle/>
          <a:p>
            <a:r>
              <a:rPr lang="es-ES_tradnl" sz="3800" i="1" dirty="0" smtClean="0">
                <a:latin typeface="Gill Sans"/>
                <a:cs typeface="Gill Sans"/>
              </a:rPr>
              <a:t>Espíritu Santo, prometo buscarte </a:t>
            </a:r>
            <a:br>
              <a:rPr lang="es-ES_tradnl" sz="3800" i="1" dirty="0" smtClean="0">
                <a:latin typeface="Gill Sans"/>
                <a:cs typeface="Gill Sans"/>
              </a:rPr>
            </a:br>
            <a:r>
              <a:rPr lang="es-ES_tradnl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al despertar.</a:t>
            </a:r>
            <a:br>
              <a:rPr lang="es-ES_tradnl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s-ES_tradnl" sz="3800" i="1" dirty="0" smtClean="0">
                <a:latin typeface="Gill Sans"/>
                <a:cs typeface="Gill Sans"/>
              </a:rPr>
              <a:t>Prometo buscarte </a:t>
            </a:r>
            <a:br>
              <a:rPr lang="es-ES_tradnl" sz="3800" i="1" dirty="0" smtClean="0">
                <a:latin typeface="Gill Sans"/>
                <a:cs typeface="Gill Sans"/>
              </a:rPr>
            </a:br>
            <a:r>
              <a:rPr lang="es-ES_tradnl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a lo largo de cada día.</a:t>
            </a:r>
            <a:br>
              <a:rPr lang="es-ES_tradnl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s-ES_tradnl" sz="3800" i="1" dirty="0" smtClean="0">
                <a:latin typeface="Gill Sans"/>
                <a:cs typeface="Gill Sans"/>
              </a:rPr>
              <a:t>Prometo buscarte </a:t>
            </a:r>
            <a:br>
              <a:rPr lang="es-ES_tradnl" sz="3800" i="1" dirty="0" smtClean="0">
                <a:latin typeface="Gill Sans"/>
                <a:cs typeface="Gill Sans"/>
              </a:rPr>
            </a:br>
            <a:r>
              <a:rPr lang="es-ES_tradnl" sz="3800" b="1" i="1" spc="-150" dirty="0" smtClean="0">
                <a:solidFill>
                  <a:srgbClr val="9D0F1E"/>
                </a:solidFill>
                <a:latin typeface="Gill Sans"/>
                <a:cs typeface="Gill Sans"/>
              </a:rPr>
              <a:t>en cada prueba y en cada bendición.</a:t>
            </a:r>
            <a:endParaRPr lang="es-ES_tradnl" sz="3800" b="1" i="1" spc="-150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05424"/>
            <a:ext cx="8229600" cy="137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rgbClr val="9D0F1E"/>
                </a:solidFill>
                <a:latin typeface="Gill Sans"/>
                <a:cs typeface="Gill Sans"/>
              </a:rPr>
              <a:t>Haz un pacto </a:t>
            </a:r>
            <a:br>
              <a:rPr lang="es-ES_tradnl" b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s-ES_tradnl" b="1" dirty="0" smtClean="0">
                <a:solidFill>
                  <a:srgbClr val="9D0F1E"/>
                </a:solidFill>
                <a:latin typeface="Gill Sans"/>
                <a:cs typeface="Gill Sans"/>
              </a:rPr>
              <a:t>con el Espíritu Santo:</a:t>
            </a:r>
            <a:endParaRPr lang="es-ES_tradnl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2843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078"/>
            <a:ext cx="8229600" cy="389357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Guíame </a:t>
            </a:r>
            <a:b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para vivir en victoria </a:t>
            </a:r>
            <a:b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y perseverar </a:t>
            </a:r>
            <a:b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8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hasta el fin.</a:t>
            </a:r>
            <a:endParaRPr lang="es-ES_tradnl" sz="4800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425887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12.Viviendo en Victor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2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12.Viviendo en Victor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484"/>
            <a:ext cx="8229600" cy="91236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1 Corintios 15:57</a:t>
            </a:r>
            <a:endParaRPr lang="es-MX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0785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i="1" dirty="0" smtClean="0">
                <a:latin typeface="Gill Sans Light"/>
                <a:cs typeface="Gill Sans Light"/>
              </a:rPr>
              <a:t>“</a:t>
            </a:r>
            <a:r>
              <a:rPr lang="es-ES_tradnl" sz="3200" i="1" dirty="0">
                <a:latin typeface="Gill Sans Light"/>
                <a:cs typeface="Gill Sans Light"/>
              </a:rPr>
              <a:t>Mas gracias sean dadas a Dios, que nos da la</a:t>
            </a:r>
            <a:r>
              <a:rPr lang="es-ES_tradnl" sz="3200" i="1" dirty="0">
                <a:latin typeface="Gill Sans"/>
                <a:cs typeface="Gill Sans"/>
              </a:rPr>
              <a:t> </a:t>
            </a:r>
            <a:r>
              <a:rPr lang="es-ES_tradnl" sz="3200" b="1" i="1" dirty="0">
                <a:latin typeface="Gill Sans"/>
                <a:cs typeface="Gill Sans"/>
              </a:rPr>
              <a:t>victoria</a:t>
            </a:r>
            <a:r>
              <a:rPr lang="es-ES_tradnl" sz="3200" i="1" dirty="0">
                <a:latin typeface="Gill Sans"/>
                <a:cs typeface="Gill Sans"/>
              </a:rPr>
              <a:t> </a:t>
            </a:r>
            <a:r>
              <a:rPr lang="es-ES_tradnl" sz="3200" i="1" dirty="0">
                <a:latin typeface="Gill Sans Light"/>
                <a:cs typeface="Gill Sans Light"/>
              </a:rPr>
              <a:t>por medio de nuestro Señor </a:t>
            </a:r>
            <a:r>
              <a:rPr lang="es-ES_tradnl" sz="3200" i="1" dirty="0" smtClean="0">
                <a:latin typeface="Gill Sans Light"/>
                <a:cs typeface="Gill Sans Light"/>
              </a:rPr>
              <a:t>Jesucristo</a:t>
            </a:r>
            <a:r>
              <a:rPr lang="en-US" sz="3000" i="1" dirty="0" smtClean="0">
                <a:latin typeface="Gill Sans Light"/>
                <a:cs typeface="Gill Sans Light"/>
              </a:rPr>
              <a:t>.”</a:t>
            </a:r>
            <a:endParaRPr lang="en-US" sz="3000" i="1" dirty="0">
              <a:latin typeface="Gill Sans Light"/>
              <a:cs typeface="Gill Sans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123190"/>
            <a:ext cx="8229600" cy="946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ajan Pro"/>
                <a:ea typeface="+mj-ea"/>
                <a:cs typeface="Trajan Pro"/>
              </a:rPr>
              <a:t>1 Juan 5:4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06971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i="1" dirty="0" smtClean="0">
                <a:latin typeface="Gill Sans Light"/>
                <a:cs typeface="Gill Sans Light"/>
              </a:rPr>
              <a:t>“Porque </a:t>
            </a:r>
            <a:r>
              <a:rPr lang="es-ES_tradnl" sz="3200" i="1" dirty="0">
                <a:latin typeface="Gill Sans Light"/>
                <a:cs typeface="Gill Sans Light"/>
              </a:rPr>
              <a:t>todo lo que es nacido de Dios </a:t>
            </a:r>
            <a:r>
              <a:rPr lang="es-ES_tradnl" sz="3200" b="1" i="1" dirty="0">
                <a:latin typeface="Gill Sans"/>
                <a:cs typeface="Gill Sans"/>
              </a:rPr>
              <a:t>vence al mundo</a:t>
            </a:r>
            <a:r>
              <a:rPr lang="es-ES_tradnl" sz="3200" i="1" dirty="0">
                <a:latin typeface="Gill Sans"/>
                <a:cs typeface="Gill Sans"/>
              </a:rPr>
              <a:t>; </a:t>
            </a:r>
            <a:r>
              <a:rPr lang="es-ES_tradnl" sz="3200" i="1" dirty="0">
                <a:latin typeface="Gill Sans Light"/>
                <a:cs typeface="Gill Sans Light"/>
              </a:rPr>
              <a:t>y esta es la victoria que ha vencido al mundo</a:t>
            </a:r>
            <a:r>
              <a:rPr lang="es-ES_tradnl" sz="3200" i="1" dirty="0">
                <a:latin typeface="Gill Sans"/>
                <a:cs typeface="Gill Sans"/>
              </a:rPr>
              <a:t>, </a:t>
            </a:r>
            <a:r>
              <a:rPr lang="es-ES_tradnl" sz="3200" b="1" i="1" dirty="0">
                <a:latin typeface="Gill Sans"/>
                <a:cs typeface="Gill Sans"/>
              </a:rPr>
              <a:t>nuestra fe</a:t>
            </a:r>
            <a:r>
              <a:rPr lang="es-ES_tradnl" sz="3200" i="1" dirty="0" smtClean="0">
                <a:latin typeface="Gill Sans"/>
                <a:cs typeface="Gill Sans"/>
              </a:rPr>
              <a:t>.” </a:t>
            </a:r>
            <a:endParaRPr lang="en-US" sz="3000" b="1" i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6254"/>
            <a:ext cx="8229600" cy="85546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Tu Identidad</a:t>
            </a:r>
            <a:endParaRPr lang="es-MX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8403"/>
            <a:ext cx="8229600" cy="686886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s-ES_tradnl" b="1" dirty="0" smtClean="0">
                <a:solidFill>
                  <a:srgbClr val="9D0F1E"/>
                </a:solidFill>
                <a:latin typeface="Gill Sans"/>
                <a:cs typeface="Gill Sans"/>
              </a:rPr>
              <a:t>Y todo esto es una dadiva de Dios</a:t>
            </a:r>
            <a:endParaRPr lang="es-ES_tradnl" b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6387" y="2424189"/>
            <a:ext cx="8229600" cy="2739483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Valioso.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Amado.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Aceptado.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Perdonado.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Liberado.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Campeón.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Victorioso.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Real Sacerdocio.</a:t>
            </a:r>
          </a:p>
          <a:p>
            <a:pPr>
              <a:lnSpc>
                <a:spcPct val="80000"/>
              </a:lnSpc>
            </a:pPr>
            <a:r>
              <a:rPr lang="es-ES_tradnl" sz="3600" dirty="0" smtClean="0">
                <a:latin typeface="Gill Sans Light"/>
                <a:cs typeface="Gill Sans Light"/>
              </a:rPr>
              <a:t>Agente de Cambio.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20074"/>
            <a:ext cx="8229600" cy="65438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b="1" dirty="0">
                <a:solidFill>
                  <a:srgbClr val="9D0F1E"/>
                </a:solidFill>
                <a:latin typeface="Gill Sans"/>
                <a:cs typeface="Gill Sans"/>
              </a:rPr>
              <a:t>En Cristo Jesús eres: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076"/>
            <a:ext cx="8229600" cy="82423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¿Y ahora qué?</a:t>
            </a:r>
            <a:endParaRPr lang="es-ES_tradnl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593"/>
            <a:ext cx="8229600" cy="3282384"/>
          </a:xfrm>
        </p:spPr>
        <p:txBody>
          <a:bodyPr>
            <a:normAutofit/>
          </a:bodyPr>
          <a:lstStyle/>
          <a:p>
            <a:pPr>
              <a:buClr>
                <a:srgbClr val="9D0F1E"/>
              </a:buClr>
            </a:pPr>
            <a:r>
              <a:rPr lang="es-ES_tradnl" sz="3600" dirty="0" smtClean="0">
                <a:latin typeface="Gill Sans Light"/>
                <a:cs typeface="Gill Sans Light"/>
              </a:rPr>
              <a:t>Dios desea crecer en su relación contigo. </a:t>
            </a:r>
          </a:p>
          <a:p>
            <a:pPr>
              <a:buClr>
                <a:srgbClr val="9D0F1E"/>
              </a:buClr>
            </a:pPr>
            <a:r>
              <a:rPr lang="es-ES_tradnl" sz="3600" dirty="0" smtClean="0">
                <a:latin typeface="Gill Sans Light"/>
                <a:cs typeface="Gill Sans Light"/>
              </a:rPr>
              <a:t>No es suficiente ser bautizado con el Espíritu Santo. </a:t>
            </a:r>
          </a:p>
          <a:p>
            <a:pPr>
              <a:buClr>
                <a:srgbClr val="9D0F1E"/>
              </a:buClr>
            </a:pPr>
            <a:r>
              <a:rPr lang="es-ES_tradnl" sz="3600" dirty="0" smtClean="0">
                <a:latin typeface="Gill Sans Light"/>
                <a:cs typeface="Gill Sans Light"/>
              </a:rPr>
              <a:t>Debes aprender a </a:t>
            </a:r>
            <a:r>
              <a:rPr lang="es-ES_tradnl" sz="3600" b="1" dirty="0" smtClean="0">
                <a:latin typeface="Gill Sans"/>
                <a:cs typeface="Gill Sans"/>
              </a:rPr>
              <a:t>vivir en el Espíritu</a:t>
            </a:r>
            <a:r>
              <a:rPr lang="es-ES_tradnl" sz="3600" dirty="0" smtClean="0">
                <a:latin typeface="Gill Sans"/>
                <a:cs typeface="Gill Sans"/>
              </a:rPr>
              <a:t>.</a:t>
            </a:r>
          </a:p>
          <a:p>
            <a:pPr marL="0" indent="0">
              <a:buNone/>
            </a:pPr>
            <a:r>
              <a:rPr lang="es-ES_tradnl" sz="3600" dirty="0">
                <a:latin typeface="Gill Sans Light"/>
                <a:cs typeface="Gill Sans Light"/>
              </a:rPr>
              <a:t> </a:t>
            </a:r>
            <a:r>
              <a:rPr lang="es-ES_tradnl" sz="3600" dirty="0" smtClean="0">
                <a:latin typeface="Gill Sans Light"/>
                <a:cs typeface="Gill Sans Light"/>
              </a:rPr>
              <a:t>  ¿Cómo se hace esto?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9494"/>
            <a:ext cx="8229600" cy="876285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Gill Sans"/>
                <a:cs typeface="Gill Sans"/>
              </a:rPr>
              <a:t>1.</a:t>
            </a:r>
            <a:r>
              <a:rPr lang="es-ES_tradnl" dirty="0" smtClean="0">
                <a:solidFill>
                  <a:srgbClr val="9D0F1E"/>
                </a:solidFill>
                <a:latin typeface="Gill Sans"/>
                <a:cs typeface="Gill Sans"/>
              </a:rPr>
              <a:t> </a:t>
            </a:r>
            <a:r>
              <a:rPr lang="es-ES_tradnl" i="1" dirty="0" smtClean="0">
                <a:solidFill>
                  <a:srgbClr val="9D0F1E"/>
                </a:solidFill>
                <a:latin typeface="Gill Sans"/>
                <a:cs typeface="Gill Sans"/>
              </a:rPr>
              <a:t>Lectura</a:t>
            </a:r>
            <a:r>
              <a:rPr lang="es-ES_tradnl" b="1" i="1" dirty="0" smtClean="0">
                <a:solidFill>
                  <a:srgbClr val="9D0F1E"/>
                </a:solidFill>
                <a:latin typeface="Gill Sans"/>
                <a:cs typeface="Gill Sans"/>
              </a:rPr>
              <a:t> diaria </a:t>
            </a:r>
            <a:r>
              <a:rPr lang="es-ES_tradnl" i="1" dirty="0" smtClean="0">
                <a:solidFill>
                  <a:srgbClr val="9D0F1E"/>
                </a:solidFill>
                <a:latin typeface="Gill Sans"/>
                <a:cs typeface="Gill Sans"/>
              </a:rPr>
              <a:t>de la Palabra</a:t>
            </a:r>
            <a:endParaRPr lang="es-ES_tradnl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9251"/>
            <a:ext cx="8229600" cy="3633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800" i="1" dirty="0" smtClean="0">
                <a:latin typeface="Gill Sans Light"/>
                <a:cs typeface="Gill Sans Light"/>
              </a:rPr>
              <a:t>“Toda la Escritura es inspirada por Dios,      y útil para enseñar, para redargüir, para corregir, para instruir en justicia, a fin de que el hombre de Dios sea perfecto, </a:t>
            </a:r>
            <a:r>
              <a:rPr lang="es-MX" sz="3800" i="1" spc="-150" dirty="0" smtClean="0">
                <a:latin typeface="Gill Sans Light"/>
                <a:cs typeface="Gill Sans Light"/>
              </a:rPr>
              <a:t>enteramente</a:t>
            </a:r>
            <a:r>
              <a:rPr lang="es-MX" sz="3800" i="1" dirty="0" smtClean="0">
                <a:latin typeface="Gill Sans Light"/>
                <a:cs typeface="Gill Sans Light"/>
              </a:rPr>
              <a:t> preparado para toda buena </a:t>
            </a:r>
            <a:r>
              <a:rPr lang="es-MX" sz="3800" i="1" dirty="0" smtClean="0">
                <a:latin typeface="Gill Sans Light"/>
                <a:cs typeface="Gill Sans Light"/>
              </a:rPr>
              <a:t>obra”           </a:t>
            </a:r>
            <a:endParaRPr lang="es-MX" sz="3400" b="1" i="1" dirty="0">
              <a:solidFill>
                <a:srgbClr val="9D0F1E"/>
              </a:solidFill>
              <a:latin typeface="Gill Sans"/>
              <a:cs typeface="Gill Sans"/>
            </a:endParaRPr>
          </a:p>
          <a:p>
            <a:pPr marL="0" indent="0" algn="ctr">
              <a:buNone/>
            </a:pP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2 </a:t>
            </a: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Timoteo 3:16-</a:t>
            </a: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17</a:t>
            </a:r>
            <a:endParaRPr lang="es-MX" sz="3400" i="1" dirty="0" smtClean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1067"/>
            <a:ext cx="8229600" cy="808992"/>
          </a:xfrm>
        </p:spPr>
        <p:txBody>
          <a:bodyPr/>
          <a:lstStyle/>
          <a:p>
            <a:r>
              <a:rPr lang="es-ES_tradnl" dirty="0" smtClean="0">
                <a:latin typeface="Gill Sans"/>
                <a:cs typeface="Gill Sans"/>
              </a:rPr>
              <a:t>2.</a:t>
            </a:r>
            <a:r>
              <a:rPr lang="es-ES_tradnl" dirty="0" smtClean="0">
                <a:solidFill>
                  <a:srgbClr val="9D0F1E"/>
                </a:solidFill>
                <a:latin typeface="Gill Sans"/>
                <a:cs typeface="Gill Sans"/>
              </a:rPr>
              <a:t> </a:t>
            </a:r>
            <a:r>
              <a:rPr lang="es-ES_tradnl" i="1" dirty="0" smtClean="0">
                <a:solidFill>
                  <a:srgbClr val="9D0F1E"/>
                </a:solidFill>
                <a:latin typeface="Gill Sans"/>
                <a:cs typeface="Gill Sans"/>
              </a:rPr>
              <a:t>Oración</a:t>
            </a:r>
            <a:r>
              <a:rPr lang="es-ES_tradnl" b="1" i="1" dirty="0" smtClean="0">
                <a:solidFill>
                  <a:srgbClr val="9D0F1E"/>
                </a:solidFill>
                <a:latin typeface="Gill Sans"/>
                <a:cs typeface="Gill Sans"/>
              </a:rPr>
              <a:t> diaria </a:t>
            </a:r>
            <a:r>
              <a:rPr lang="es-ES_tradnl" i="1" dirty="0" smtClean="0">
                <a:solidFill>
                  <a:srgbClr val="9D0F1E"/>
                </a:solidFill>
                <a:latin typeface="Gill Sans"/>
                <a:cs typeface="Gill Sans"/>
              </a:rPr>
              <a:t>en el Espíritu </a:t>
            </a:r>
            <a:endParaRPr lang="es-ES_tradnl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676"/>
            <a:ext cx="8229600" cy="31726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800" i="1" dirty="0" smtClean="0">
                <a:latin typeface="Gill Sans Light"/>
                <a:cs typeface="Gill Sans Light"/>
              </a:rPr>
              <a:t>“Orando en todo tiempo con toda oración   y súplica en el Espíritu, y velando en ello con toda perseverancia y súplica          por todos los </a:t>
            </a:r>
            <a:r>
              <a:rPr lang="es-MX" sz="3800" i="1" dirty="0" smtClean="0">
                <a:latin typeface="Gill Sans Light"/>
                <a:cs typeface="Gill Sans Light"/>
              </a:rPr>
              <a:t>santos”</a:t>
            </a:r>
            <a:endParaRPr lang="es-MX" sz="3800" i="1" dirty="0" smtClean="0">
              <a:latin typeface="Gill Sans Light"/>
              <a:cs typeface="Gill Sans Light"/>
            </a:endParaRPr>
          </a:p>
          <a:p>
            <a:pPr algn="ctr">
              <a:buNone/>
            </a:pP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Efesios </a:t>
            </a: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6:</a:t>
            </a:r>
            <a:r>
              <a:rPr lang="es-MX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18</a:t>
            </a:r>
            <a:endParaRPr lang="es-MX" sz="3400" b="1" i="1" dirty="0" smtClean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016"/>
            <a:ext cx="8229600" cy="897107"/>
          </a:xfrm>
        </p:spPr>
        <p:txBody>
          <a:bodyPr/>
          <a:lstStyle/>
          <a:p>
            <a:r>
              <a:rPr lang="es-MX" dirty="0" smtClean="0">
                <a:latin typeface="Gill Sans"/>
                <a:cs typeface="Gill Sans"/>
              </a:rPr>
              <a:t>3. </a:t>
            </a:r>
            <a:r>
              <a:rPr lang="es-MX" i="1" dirty="0" smtClean="0">
                <a:solidFill>
                  <a:srgbClr val="9D0F1E"/>
                </a:solidFill>
                <a:latin typeface="Gill Sans"/>
                <a:cs typeface="Gill Sans"/>
              </a:rPr>
              <a:t>Ayuno</a:t>
            </a:r>
            <a:r>
              <a:rPr lang="es-MX" b="1" i="1" dirty="0" smtClean="0">
                <a:solidFill>
                  <a:srgbClr val="9D0F1E"/>
                </a:solidFill>
                <a:latin typeface="Gill Sans"/>
                <a:cs typeface="Gill Sans"/>
              </a:rPr>
              <a:t> ante cada prueba.</a:t>
            </a:r>
            <a:endParaRPr lang="es-MX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042"/>
            <a:ext cx="8229600" cy="2678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latin typeface="Gill Sans Light"/>
                <a:cs typeface="Gill Sans Light"/>
              </a:rPr>
              <a:t>“</a:t>
            </a:r>
            <a:r>
              <a:rPr lang="es-ES_tradnl" sz="4000" i="1" dirty="0">
                <a:latin typeface="Gill Sans Light"/>
                <a:cs typeface="Gill Sans Light"/>
              </a:rPr>
              <a:t>Por eso pues, ahora, dice Jehová, convertíos a mí con todo vuestro corazón, con </a:t>
            </a:r>
            <a:r>
              <a:rPr lang="es-ES_tradnl" sz="4000" i="1" dirty="0" smtClean="0">
                <a:latin typeface="Gill Sans Light"/>
                <a:cs typeface="Gill Sans Light"/>
              </a:rPr>
              <a:t>ayuno”</a:t>
            </a:r>
            <a:endParaRPr lang="es-ES_tradnl" sz="4000" i="1" dirty="0" smtClean="0">
              <a:latin typeface="Gill Sans Light"/>
              <a:cs typeface="Gill Sans Light"/>
            </a:endParaRPr>
          </a:p>
          <a:p>
            <a:pPr marL="0" indent="0" algn="ctr">
              <a:buNone/>
            </a:pPr>
            <a:r>
              <a:rPr lang="en-US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Joel </a:t>
            </a:r>
            <a:r>
              <a:rPr lang="en-US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2:</a:t>
            </a:r>
            <a:r>
              <a:rPr lang="en-US" sz="34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12</a:t>
            </a:r>
            <a:endParaRPr lang="en-US" sz="3400" i="1" dirty="0" smtClean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880"/>
            <a:ext cx="8229600" cy="845054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Gill Sans"/>
                <a:cs typeface="Gill Sans"/>
              </a:rPr>
              <a:t>4.</a:t>
            </a:r>
            <a:r>
              <a:rPr lang="es-ES_tradnl" dirty="0" smtClean="0">
                <a:solidFill>
                  <a:srgbClr val="9D0F1E"/>
                </a:solidFill>
                <a:latin typeface="Gill Sans"/>
                <a:cs typeface="Gill Sans"/>
              </a:rPr>
              <a:t> </a:t>
            </a:r>
            <a:r>
              <a:rPr lang="es-ES_tradnl" b="1" i="1" dirty="0" smtClean="0">
                <a:solidFill>
                  <a:srgbClr val="9D0F1E"/>
                </a:solidFill>
                <a:latin typeface="Gill Sans"/>
                <a:cs typeface="Gill Sans"/>
              </a:rPr>
              <a:t>Santidad</a:t>
            </a:r>
            <a:endParaRPr lang="es-ES_tradnl" b="1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496"/>
            <a:ext cx="8229600" cy="2178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4000" i="1" dirty="0" smtClean="0">
                <a:latin typeface="Gill Sans Light"/>
                <a:cs typeface="Gill Sans Light"/>
              </a:rPr>
              <a:t>“Seguid </a:t>
            </a:r>
            <a:r>
              <a:rPr lang="es-ES_tradnl" sz="4000" i="1" dirty="0">
                <a:latin typeface="Gill Sans Light"/>
                <a:cs typeface="Gill Sans Light"/>
              </a:rPr>
              <a:t>la paz con todos, y la santidad, </a:t>
            </a:r>
            <a:r>
              <a:rPr lang="es-ES_tradnl" sz="4000" i="1" dirty="0" smtClean="0">
                <a:latin typeface="Gill Sans Light"/>
                <a:cs typeface="Gill Sans Light"/>
              </a:rPr>
              <a:t> sin </a:t>
            </a:r>
            <a:r>
              <a:rPr lang="es-ES_tradnl" sz="4000" i="1" dirty="0">
                <a:latin typeface="Gill Sans Light"/>
                <a:cs typeface="Gill Sans Light"/>
              </a:rPr>
              <a:t>la cual nadie verá al </a:t>
            </a:r>
            <a:r>
              <a:rPr lang="es-ES_tradnl" sz="4000" i="1" dirty="0" smtClean="0">
                <a:latin typeface="Gill Sans Light"/>
                <a:cs typeface="Gill Sans Light"/>
              </a:rPr>
              <a:t>Señor”</a:t>
            </a:r>
            <a:endParaRPr lang="es-ES_tradnl" sz="4000" i="1" dirty="0" smtClean="0">
              <a:latin typeface="Gill Sans Light"/>
              <a:cs typeface="Gill Sans Light"/>
            </a:endParaRPr>
          </a:p>
          <a:p>
            <a:pPr marL="0" indent="0" algn="ctr">
              <a:buNone/>
            </a:pPr>
            <a:r>
              <a:rPr lang="es-ES_tradnl" sz="36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Hebreos </a:t>
            </a:r>
            <a:r>
              <a:rPr lang="es-ES_tradnl" sz="36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12:</a:t>
            </a:r>
            <a:r>
              <a:rPr lang="es-ES_tradnl" sz="36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14</a:t>
            </a:r>
            <a:endParaRPr lang="es-ES_tradnl" sz="3600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1979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502</Words>
  <Application>Microsoft Macintosh PowerPoint</Application>
  <PresentationFormat>Presentación en pantalla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Que el conferencista inicie con un testimonio de un tiempo de pruebas  y tribulación después  de su conversión y como venció esa situación  por el poder  del Espíritu Santo. </vt:lpstr>
      <vt:lpstr>Presentación de PowerPoint</vt:lpstr>
      <vt:lpstr>1 Corintios 15:57</vt:lpstr>
      <vt:lpstr>Tu Identidad</vt:lpstr>
      <vt:lpstr>¿Y ahora qué?</vt:lpstr>
      <vt:lpstr>1. Lectura diaria de la Palabra</vt:lpstr>
      <vt:lpstr>2. Oración diaria en el Espíritu </vt:lpstr>
      <vt:lpstr>3. Ayuno ante cada prueba.</vt:lpstr>
      <vt:lpstr>4. Santidad</vt:lpstr>
      <vt:lpstr>Las obras de la carne</vt:lpstr>
      <vt:lpstr>Estos son los frutos de vivir victoriosamente en el poder del Espíritu Santo</vt:lpstr>
      <vt:lpstr>La evidencia de la Victoria</vt:lpstr>
      <vt:lpstr>Espíritu Santo, prometo buscarte  al despertar. Prometo buscarte  a lo largo de cada día. Prometo buscarte  en cada prueba y en cada bendición.</vt:lpstr>
      <vt:lpstr>Guíame  para vivir en victoria  y perseverar  hasta el fin.</vt:lpstr>
      <vt:lpstr>Presentación de PowerPoint</vt:lpstr>
    </vt:vector>
  </TitlesOfParts>
  <Company>California State University: Long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15:57</dc:title>
  <dc:creator>Ismael Martin del Campo</dc:creator>
  <cp:lastModifiedBy>user</cp:lastModifiedBy>
  <cp:revision>33</cp:revision>
  <dcterms:created xsi:type="dcterms:W3CDTF">2012-06-01T22:40:42Z</dcterms:created>
  <dcterms:modified xsi:type="dcterms:W3CDTF">2013-04-02T09:00:07Z</dcterms:modified>
</cp:coreProperties>
</file>